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7"/>
  </p:notesMasterIdLst>
  <p:handoutMasterIdLst>
    <p:handoutMasterId r:id="rId18"/>
  </p:handoutMasterIdLst>
  <p:sldIdLst>
    <p:sldId id="256" r:id="rId3"/>
    <p:sldId id="259" r:id="rId4"/>
    <p:sldId id="265" r:id="rId5"/>
    <p:sldId id="260" r:id="rId6"/>
    <p:sldId id="261" r:id="rId7"/>
    <p:sldId id="262" r:id="rId8"/>
    <p:sldId id="263" r:id="rId9"/>
    <p:sldId id="264" r:id="rId10"/>
    <p:sldId id="268" r:id="rId11"/>
    <p:sldId id="269" r:id="rId12"/>
    <p:sldId id="270" r:id="rId13"/>
    <p:sldId id="266" r:id="rId14"/>
    <p:sldId id="267" r:id="rId15"/>
    <p:sldId id="258" r:id="rId16"/>
  </p:sldIdLst>
  <p:sldSz cx="109728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a:srgbClr val="FF9966"/>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849" autoAdjust="0"/>
  </p:normalViewPr>
  <p:slideViewPr>
    <p:cSldViewPr>
      <p:cViewPr>
        <p:scale>
          <a:sx n="50" d="100"/>
          <a:sy n="50" d="100"/>
        </p:scale>
        <p:origin x="-1584" y="-438"/>
      </p:cViewPr>
      <p:guideLst>
        <p:guide orient="horz" pos="2160"/>
        <p:guide pos="3456"/>
      </p:guideLst>
    </p:cSldViewPr>
  </p:slideViewPr>
  <p:outlineViewPr>
    <p:cViewPr>
      <p:scale>
        <a:sx n="33" d="100"/>
        <a:sy n="33" d="100"/>
      </p:scale>
      <p:origin x="0" y="1596"/>
    </p:cViewPr>
  </p:outlineViewPr>
  <p:notesTextViewPr>
    <p:cViewPr>
      <p:scale>
        <a:sx n="100" d="100"/>
        <a:sy n="100" d="100"/>
      </p:scale>
      <p:origin x="0" y="0"/>
    </p:cViewPr>
  </p:notesTextViewPr>
  <p:notesViewPr>
    <p:cSldViewPr>
      <p:cViewPr varScale="1">
        <p:scale>
          <a:sx n="81" d="100"/>
          <a:sy n="81" d="100"/>
        </p:scale>
        <p:origin x="-2088"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A721B00-6FC2-41C5-8CC8-B9EEA04C504C}" type="datetimeFigureOut">
              <a:rPr lang="en-US" smtClean="0"/>
              <a:pPr/>
              <a:t>3/4/2018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3498FED-E309-4234-8533-7FE78C077757}" type="slidenum">
              <a:rPr lang="en-US" smtClean="0"/>
              <a:pPr/>
              <a:t>‹#›</a:t>
            </a:fld>
            <a:endParaRPr lang="en-US"/>
          </a:p>
        </p:txBody>
      </p:sp>
    </p:spTree>
    <p:extLst>
      <p:ext uri="{BB962C8B-B14F-4D97-AF65-F5344CB8AC3E}">
        <p14:creationId xmlns:p14="http://schemas.microsoft.com/office/powerpoint/2010/main" val="35313791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64F934-0B1F-4A2D-B327-660F7F58F120}" type="datetimeFigureOut">
              <a:rPr lang="en-US" smtClean="0"/>
              <a:pPr/>
              <a:t>3/4/2018</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4592BD-A84E-44A3-8DF7-E6ED0C1DA784}" type="slidenum">
              <a:rPr lang="en-US" smtClean="0"/>
              <a:pPr/>
              <a:t>‹#›</a:t>
            </a:fld>
            <a:endParaRPr lang="en-US"/>
          </a:p>
        </p:txBody>
      </p:sp>
    </p:spTree>
    <p:extLst>
      <p:ext uri="{BB962C8B-B14F-4D97-AF65-F5344CB8AC3E}">
        <p14:creationId xmlns:p14="http://schemas.microsoft.com/office/powerpoint/2010/main" val="3617311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6</a:t>
            </a:fld>
            <a:endParaRPr lang="en-US"/>
          </a:p>
        </p:txBody>
      </p:sp>
    </p:spTree>
    <p:extLst>
      <p:ext uri="{BB962C8B-B14F-4D97-AF65-F5344CB8AC3E}">
        <p14:creationId xmlns:p14="http://schemas.microsoft.com/office/powerpoint/2010/main" val="843366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7</a:t>
            </a:fld>
            <a:endParaRPr lang="en-US"/>
          </a:p>
        </p:txBody>
      </p:sp>
    </p:spTree>
    <p:extLst>
      <p:ext uri="{BB962C8B-B14F-4D97-AF65-F5344CB8AC3E}">
        <p14:creationId xmlns:p14="http://schemas.microsoft.com/office/powerpoint/2010/main" val="843366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8</a:t>
            </a:fld>
            <a:endParaRPr lang="en-US"/>
          </a:p>
        </p:txBody>
      </p:sp>
    </p:spTree>
    <p:extLst>
      <p:ext uri="{BB962C8B-B14F-4D97-AF65-F5344CB8AC3E}">
        <p14:creationId xmlns:p14="http://schemas.microsoft.com/office/powerpoint/2010/main" val="843366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9</a:t>
            </a:fld>
            <a:endParaRPr lang="en-US"/>
          </a:p>
        </p:txBody>
      </p:sp>
    </p:spTree>
    <p:extLst>
      <p:ext uri="{BB962C8B-B14F-4D97-AF65-F5344CB8AC3E}">
        <p14:creationId xmlns:p14="http://schemas.microsoft.com/office/powerpoint/2010/main" val="843366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10</a:t>
            </a:fld>
            <a:endParaRPr lang="en-US"/>
          </a:p>
        </p:txBody>
      </p:sp>
    </p:spTree>
    <p:extLst>
      <p:ext uri="{BB962C8B-B14F-4D97-AF65-F5344CB8AC3E}">
        <p14:creationId xmlns:p14="http://schemas.microsoft.com/office/powerpoint/2010/main" val="843366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11</a:t>
            </a:fld>
            <a:endParaRPr lang="en-US"/>
          </a:p>
        </p:txBody>
      </p:sp>
    </p:spTree>
    <p:extLst>
      <p:ext uri="{BB962C8B-B14F-4D97-AF65-F5344CB8AC3E}">
        <p14:creationId xmlns:p14="http://schemas.microsoft.com/office/powerpoint/2010/main" val="843366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14</a:t>
            </a:fld>
            <a:endParaRPr lang="en-US"/>
          </a:p>
        </p:txBody>
      </p:sp>
    </p:spTree>
    <p:extLst>
      <p:ext uri="{BB962C8B-B14F-4D97-AF65-F5344CB8AC3E}">
        <p14:creationId xmlns:p14="http://schemas.microsoft.com/office/powerpoint/2010/main" val="4269234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5" name="Rectangle 44"/>
          <p:cNvSpPr/>
          <p:nvPr userDrawn="1"/>
        </p:nvSpPr>
        <p:spPr>
          <a:xfrm>
            <a:off x="0" y="0"/>
            <a:ext cx="109728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p:cNvGrpSpPr/>
          <p:nvPr userDrawn="1"/>
        </p:nvGrpSpPr>
        <p:grpSpPr>
          <a:xfrm>
            <a:off x="0" y="2267858"/>
            <a:ext cx="5029200" cy="4590144"/>
            <a:chOff x="-1" y="1600199"/>
            <a:chExt cx="4501019" cy="5257801"/>
          </a:xfrm>
        </p:grpSpPr>
        <p:sp>
          <p:nvSpPr>
            <p:cNvPr id="39" name="Freeform 7"/>
            <p:cNvSpPr>
              <a:spLocks/>
            </p:cNvSpPr>
            <p:nvPr userDrawn="1"/>
          </p:nvSpPr>
          <p:spPr bwMode="auto">
            <a:xfrm>
              <a:off x="-1" y="1600199"/>
              <a:ext cx="4127498" cy="2514600"/>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8"/>
            <p:cNvSpPr>
              <a:spLocks/>
            </p:cNvSpPr>
            <p:nvPr userDrawn="1"/>
          </p:nvSpPr>
          <p:spPr bwMode="auto">
            <a:xfrm>
              <a:off x="-1" y="3581398"/>
              <a:ext cx="1600200" cy="3276599"/>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9"/>
            <p:cNvSpPr>
              <a:spLocks/>
            </p:cNvSpPr>
            <p:nvPr userDrawn="1"/>
          </p:nvSpPr>
          <p:spPr bwMode="auto">
            <a:xfrm>
              <a:off x="0" y="2438399"/>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Freeform 10"/>
            <p:cNvSpPr>
              <a:spLocks/>
            </p:cNvSpPr>
            <p:nvPr userDrawn="1"/>
          </p:nvSpPr>
          <p:spPr bwMode="auto">
            <a:xfrm>
              <a:off x="1224419" y="3886199"/>
              <a:ext cx="3276599" cy="2971800"/>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11"/>
            <p:cNvSpPr>
              <a:spLocks/>
            </p:cNvSpPr>
            <p:nvPr userDrawn="1"/>
          </p:nvSpPr>
          <p:spPr bwMode="auto">
            <a:xfrm>
              <a:off x="876758" y="3994150"/>
              <a:ext cx="1719262" cy="2863850"/>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47" name="Freeform 46"/>
          <p:cNvSpPr>
            <a:spLocks/>
          </p:cNvSpPr>
          <p:nvPr userDrawn="1"/>
        </p:nvSpPr>
        <p:spPr bwMode="auto">
          <a:xfrm>
            <a:off x="9052561" y="0"/>
            <a:ext cx="192024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47"/>
          <p:cNvSpPr>
            <a:spLocks/>
          </p:cNvSpPr>
          <p:nvPr userDrawn="1"/>
        </p:nvSpPr>
        <p:spPr bwMode="auto">
          <a:xfrm>
            <a:off x="4480560" y="5715000"/>
            <a:ext cx="603504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userDrawn="1">
            <p:ph type="ctrTitle"/>
          </p:nvPr>
        </p:nvSpPr>
        <p:spPr>
          <a:xfrm>
            <a:off x="1188720" y="1116449"/>
            <a:ext cx="8229600" cy="707886"/>
          </a:xfrm>
        </p:spPr>
        <p:txBody>
          <a:bodyPr wrap="square">
            <a:spAutoFit/>
          </a:bodyPr>
          <a:lstStyle>
            <a:lvl1pPr algn="r">
              <a:defRPr sz="4000">
                <a:solidFill>
                  <a:schemeClr val="accent2">
                    <a:lumMod val="75000"/>
                  </a:schemeClr>
                </a:solidFill>
              </a:defRPr>
            </a:lvl1pPr>
          </a:lstStyle>
          <a:p>
            <a:r>
              <a:rPr lang="en-US" smtClean="0"/>
              <a:t>Click to edit Master title style</a:t>
            </a:r>
            <a:endParaRPr lang="en-US" dirty="0"/>
          </a:p>
        </p:txBody>
      </p:sp>
      <p:sp>
        <p:nvSpPr>
          <p:cNvPr id="3" name="Subtitle 2"/>
          <p:cNvSpPr>
            <a:spLocks noGrp="1"/>
          </p:cNvSpPr>
          <p:nvPr userDrawn="1">
            <p:ph type="subTitle" idx="1"/>
          </p:nvPr>
        </p:nvSpPr>
        <p:spPr>
          <a:xfrm>
            <a:off x="1188720" y="1900536"/>
            <a:ext cx="8229600" cy="461665"/>
          </a:xfrm>
        </p:spPr>
        <p:txBody>
          <a:bodyPr wrap="square">
            <a:spAutoFit/>
          </a:bodyPr>
          <a:lstStyle>
            <a:lvl1pPr marL="0" indent="0" algn="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userDrawn="1">
            <p:ph type="dt" sz="half" idx="10"/>
          </p:nvPr>
        </p:nvSpPr>
        <p:spPr/>
        <p:txBody>
          <a:bodyPr/>
          <a:lstStyle/>
          <a:p>
            <a:fld id="{FF6F1548-A370-498C-A14B-E715C2319CD9}" type="datetimeFigureOut">
              <a:rPr lang="en-US" smtClean="0"/>
              <a:pPr/>
              <a:t>3/4/2018</a:t>
            </a:fld>
            <a:endParaRPr lang="en-US"/>
          </a:p>
        </p:txBody>
      </p:sp>
      <p:sp>
        <p:nvSpPr>
          <p:cNvPr id="5" name="Footer Placeholder 4"/>
          <p:cNvSpPr>
            <a:spLocks noGrp="1"/>
          </p:cNvSpPr>
          <p:nvPr userDrawn="1">
            <p:ph type="ftr" sz="quarter" idx="11"/>
          </p:nvPr>
        </p:nvSpPr>
        <p:spPr/>
        <p:txBody>
          <a:bodyPr/>
          <a:lstStyle/>
          <a:p>
            <a:endParaRPr lang="en-US" dirty="0"/>
          </a:p>
        </p:txBody>
      </p:sp>
      <p:sp>
        <p:nvSpPr>
          <p:cNvPr id="6" name="Slide Number Placeholder 5"/>
          <p:cNvSpPr>
            <a:spLocks noGrp="1"/>
          </p:cNvSpPr>
          <p:nvPr userDrawn="1">
            <p:ph type="sldNum" sz="quarter" idx="12"/>
          </p:nvPr>
        </p:nvSpPr>
        <p:spPr/>
        <p:txBody>
          <a:bodyPr/>
          <a:lstStyle/>
          <a:p>
            <a:fld id="{C238F03A-58E1-4ECA-9024-348A9A81A53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6F1548-A370-498C-A14B-E715C2319CD9}" type="datetimeFigureOut">
              <a:rPr lang="en-US" smtClean="0"/>
              <a:pPr/>
              <a:t>3/4/2018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55280" y="274639"/>
            <a:ext cx="24688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48640" y="274639"/>
            <a:ext cx="722376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6F1548-A370-498C-A14B-E715C2319CD9}" type="datetimeFigureOut">
              <a:rPr lang="en-US" smtClean="0"/>
              <a:pPr/>
              <a:t>3/4/2018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6F1548-A370-498C-A14B-E715C2319CD9}" type="datetimeFigureOut">
              <a:rPr lang="en-US" smtClean="0"/>
              <a:pPr/>
              <a:t>3/4/2018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6" y="4406901"/>
            <a:ext cx="932688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66776" y="2906713"/>
            <a:ext cx="932688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6F1548-A370-498C-A14B-E715C2319CD9}" type="datetimeFigureOut">
              <a:rPr lang="en-US" smtClean="0"/>
              <a:pPr/>
              <a:t>3/4/2018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8640" y="1600201"/>
            <a:ext cx="48463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577840" y="1600201"/>
            <a:ext cx="48463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6F1548-A370-498C-A14B-E715C2319CD9}" type="datetimeFigureOut">
              <a:rPr lang="en-US" smtClean="0"/>
              <a:pPr/>
              <a:t>3/4/2018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48640" y="1535113"/>
            <a:ext cx="484822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8640" y="2174875"/>
            <a:ext cx="484822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574031" y="1535113"/>
            <a:ext cx="485013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74031" y="2174875"/>
            <a:ext cx="48501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6F1548-A370-498C-A14B-E715C2319CD9}" type="datetimeFigureOut">
              <a:rPr lang="en-US" smtClean="0"/>
              <a:pPr/>
              <a:t>3/4/2018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6F1548-A370-498C-A14B-E715C2319CD9}" type="datetimeFigureOut">
              <a:rPr lang="en-US" smtClean="0"/>
              <a:pPr/>
              <a:t>3/4/2018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6F1548-A370-498C-A14B-E715C2319CD9}" type="datetimeFigureOut">
              <a:rPr lang="en-US" smtClean="0"/>
              <a:pPr/>
              <a:t>3/4/2018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0" y="273050"/>
            <a:ext cx="3609976"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290060" y="273051"/>
            <a:ext cx="61341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48640" y="1435101"/>
            <a:ext cx="360997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6F1548-A370-498C-A14B-E715C2319CD9}" type="datetimeFigureOut">
              <a:rPr lang="en-US" smtClean="0"/>
              <a:pPr/>
              <a:t>3/4/2018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0746" y="4800600"/>
            <a:ext cx="658368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150746" y="612775"/>
            <a:ext cx="658368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150746" y="5367338"/>
            <a:ext cx="658368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6F1548-A370-498C-A14B-E715C2319CD9}" type="datetimeFigureOut">
              <a:rPr lang="en-US" smtClean="0"/>
              <a:pPr/>
              <a:t>3/4/2018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548640" y="6356351"/>
            <a:ext cx="256032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6F1548-A370-498C-A14B-E715C2319CD9}" type="datetimeFigureOut">
              <a:rPr lang="en-US" smtClean="0"/>
              <a:pPr/>
              <a:t>3/4/2018</a:t>
            </a:fld>
            <a:endParaRPr lang="en-US"/>
          </a:p>
        </p:txBody>
      </p:sp>
      <p:sp>
        <p:nvSpPr>
          <p:cNvPr id="5" name="Footer Placeholder 4"/>
          <p:cNvSpPr>
            <a:spLocks noGrp="1"/>
          </p:cNvSpPr>
          <p:nvPr>
            <p:ph type="ftr" sz="quarter" idx="3"/>
          </p:nvPr>
        </p:nvSpPr>
        <p:spPr>
          <a:xfrm>
            <a:off x="3749040" y="6356351"/>
            <a:ext cx="347472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grpSp>
        <p:nvGrpSpPr>
          <p:cNvPr id="33" name="Group 32"/>
          <p:cNvGrpSpPr/>
          <p:nvPr/>
        </p:nvGrpSpPr>
        <p:grpSpPr>
          <a:xfrm>
            <a:off x="1" y="0"/>
            <a:ext cx="10972801" cy="6858000"/>
            <a:chOff x="0" y="0"/>
            <a:chExt cx="9144001" cy="6858000"/>
          </a:xfrm>
        </p:grpSpPr>
        <p:sp>
          <p:nvSpPr>
            <p:cNvPr id="8" name="Rectangle 7"/>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0"/>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6" name="Slide Number Placeholder 5"/>
          <p:cNvSpPr>
            <a:spLocks noGrp="1"/>
          </p:cNvSpPr>
          <p:nvPr>
            <p:ph type="sldNum" sz="quarter" idx="4"/>
          </p:nvPr>
        </p:nvSpPr>
        <p:spPr>
          <a:xfrm>
            <a:off x="7863840" y="6356351"/>
            <a:ext cx="256032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8F03A-58E1-4ECA-9024-348A9A81A53D}" type="slidenum">
              <a:rPr lang="en-US" smtClean="0"/>
              <a:pPr/>
              <a:t>‹#›</a:t>
            </a:fld>
            <a:endParaRPr lang="en-US"/>
          </a:p>
        </p:txBody>
      </p:sp>
      <p:sp>
        <p:nvSpPr>
          <p:cNvPr id="2" name="Title Placeholder 1"/>
          <p:cNvSpPr>
            <a:spLocks noGrp="1"/>
          </p:cNvSpPr>
          <p:nvPr>
            <p:ph type="title"/>
          </p:nvPr>
        </p:nvSpPr>
        <p:spPr>
          <a:xfrm>
            <a:off x="548640" y="274638"/>
            <a:ext cx="987552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48640" y="1600201"/>
            <a:ext cx="987552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12" name="Group 11"/>
          <p:cNvGrpSpPr/>
          <p:nvPr/>
        </p:nvGrpSpPr>
        <p:grpSpPr>
          <a:xfrm>
            <a:off x="0" y="2855092"/>
            <a:ext cx="4297680" cy="4002909"/>
            <a:chOff x="0" y="2533588"/>
            <a:chExt cx="8022336" cy="8966516"/>
          </a:xfrm>
        </p:grpSpPr>
        <p:sp>
          <p:nvSpPr>
            <p:cNvPr id="13" name="Freeform 7"/>
            <p:cNvSpPr>
              <a:spLocks/>
            </p:cNvSpPr>
            <p:nvPr userDrawn="1"/>
          </p:nvSpPr>
          <p:spPr bwMode="auto">
            <a:xfrm>
              <a:off x="0" y="2533588"/>
              <a:ext cx="4127500" cy="2514599"/>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8"/>
            <p:cNvSpPr>
              <a:spLocks/>
            </p:cNvSpPr>
            <p:nvPr userDrawn="1"/>
          </p:nvSpPr>
          <p:spPr bwMode="auto">
            <a:xfrm>
              <a:off x="0" y="4980432"/>
              <a:ext cx="3184026" cy="6519672"/>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9"/>
            <p:cNvSpPr>
              <a:spLocks/>
            </p:cNvSpPr>
            <p:nvPr userDrawn="1"/>
          </p:nvSpPr>
          <p:spPr bwMode="auto">
            <a:xfrm>
              <a:off x="0" y="3371787"/>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0"/>
            <p:cNvSpPr>
              <a:spLocks/>
            </p:cNvSpPr>
            <p:nvPr userDrawn="1"/>
          </p:nvSpPr>
          <p:spPr bwMode="auto">
            <a:xfrm>
              <a:off x="1502664" y="5586916"/>
              <a:ext cx="6519672" cy="5913188"/>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1"/>
            <p:cNvSpPr>
              <a:spLocks/>
            </p:cNvSpPr>
            <p:nvPr userDrawn="1"/>
          </p:nvSpPr>
          <p:spPr bwMode="auto">
            <a:xfrm>
              <a:off x="1155002" y="5801712"/>
              <a:ext cx="3420932" cy="5698392"/>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000" kern="1200">
          <a:solidFill>
            <a:schemeClr val="accent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Image result for Real estate png"/>
          <p:cNvPicPr>
            <a:picLocks noChangeAspect="1" noChangeArrowheads="1"/>
          </p:cNvPicPr>
          <p:nvPr/>
        </p:nvPicPr>
        <p:blipFill rotWithShape="1">
          <a:blip r:embed="rId3">
            <a:extLst>
              <a:ext uri="{28A0092B-C50C-407E-A947-70E740481C1C}">
                <a14:useLocalDpi xmlns:a14="http://schemas.microsoft.com/office/drawing/2010/main" val="0"/>
              </a:ext>
            </a:extLst>
          </a:blip>
          <a:srcRect l="6770"/>
          <a:stretch/>
        </p:blipFill>
        <p:spPr bwMode="auto">
          <a:xfrm>
            <a:off x="10886" y="0"/>
            <a:ext cx="4307959" cy="2895600"/>
          </a:xfrm>
          <a:prstGeom prst="rect">
            <a:avLst/>
          </a:prstGeom>
          <a:noFill/>
          <a:effectLst>
            <a:glow rad="914400">
              <a:schemeClr val="accent1">
                <a:alpha val="40000"/>
              </a:schemeClr>
            </a:glow>
            <a:reflection stA="0" endPos="65000" dist="444500" dir="5400000" sy="-100000" algn="bl" rotWithShape="0"/>
          </a:effectLst>
          <a:extLst>
            <a:ext uri="{909E8E84-426E-40DD-AFC4-6F175D3DCCD1}">
              <a14:hiddenFill xmlns:a14="http://schemas.microsoft.com/office/drawing/2010/main">
                <a:solidFill>
                  <a:srgbClr val="FFFFFF"/>
                </a:solidFill>
              </a14:hiddenFill>
            </a:ext>
          </a:extLst>
        </p:spPr>
      </p:pic>
      <p:sp>
        <p:nvSpPr>
          <p:cNvPr id="7" name="Rectangle 6"/>
          <p:cNvSpPr/>
          <p:nvPr/>
        </p:nvSpPr>
        <p:spPr>
          <a:xfrm>
            <a:off x="3559543" y="275771"/>
            <a:ext cx="7376971" cy="1477328"/>
          </a:xfrm>
          <a:prstGeom prst="rect">
            <a:avLst/>
          </a:prstGeom>
        </p:spPr>
        <p:txBody>
          <a:bodyPr wrap="square">
            <a:spAutoFit/>
          </a:bodyPr>
          <a:lstStyle/>
          <a:p>
            <a:pPr algn="ctr">
              <a:lnSpc>
                <a:spcPct val="150000"/>
              </a:lnSpc>
            </a:pPr>
            <a:r>
              <a:rPr lang="en-US" sz="2800" b="1" dirty="0">
                <a:solidFill>
                  <a:schemeClr val="accent2">
                    <a:lumMod val="75000"/>
                  </a:schemeClr>
                </a:solidFill>
                <a:latin typeface="Comic Sans MS" pitchFamily="66" charset="0"/>
              </a:rPr>
              <a:t>URP 3161</a:t>
            </a:r>
          </a:p>
          <a:p>
            <a:pPr algn="ctr">
              <a:lnSpc>
                <a:spcPct val="150000"/>
              </a:lnSpc>
            </a:pPr>
            <a:r>
              <a:rPr lang="en-US" sz="3000" b="1" dirty="0">
                <a:solidFill>
                  <a:schemeClr val="accent2">
                    <a:lumMod val="50000"/>
                  </a:schemeClr>
                </a:solidFill>
                <a:latin typeface="Comic Sans MS" pitchFamily="66" charset="0"/>
              </a:rPr>
              <a:t>Housing and Real </a:t>
            </a:r>
            <a:r>
              <a:rPr lang="en-US" sz="3000" b="1" dirty="0" smtClean="0">
                <a:solidFill>
                  <a:schemeClr val="accent2">
                    <a:lumMod val="50000"/>
                  </a:schemeClr>
                </a:solidFill>
                <a:latin typeface="Comic Sans MS" pitchFamily="66" charset="0"/>
              </a:rPr>
              <a:t>Estate Development </a:t>
            </a:r>
            <a:endParaRPr lang="en-US" sz="3000" b="1" dirty="0">
              <a:solidFill>
                <a:schemeClr val="accent2">
                  <a:lumMod val="50000"/>
                </a:schemeClr>
              </a:solidFill>
              <a:latin typeface="Comic Sans MS" pitchFamily="66" charset="0"/>
            </a:endParaRPr>
          </a:p>
        </p:txBody>
      </p:sp>
      <p:sp>
        <p:nvSpPr>
          <p:cNvPr id="9" name="Rectangle 7"/>
          <p:cNvSpPr>
            <a:spLocks noChangeArrowheads="1"/>
          </p:cNvSpPr>
          <p:nvPr/>
        </p:nvSpPr>
        <p:spPr bwMode="auto">
          <a:xfrm>
            <a:off x="243547" y="4394145"/>
            <a:ext cx="7931624" cy="2293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50000"/>
              </a:lnSpc>
            </a:pPr>
            <a:r>
              <a:rPr lang="en-US" sz="2600" dirty="0" err="1" smtClean="0">
                <a:solidFill>
                  <a:schemeClr val="accent2">
                    <a:lumMod val="50000"/>
                  </a:schemeClr>
                </a:solidFill>
                <a:latin typeface="Comic Sans MS" pitchFamily="66" charset="0"/>
                <a:cs typeface="MV Boli" pitchFamily="2" charset="0"/>
              </a:rPr>
              <a:t>Showmitra</a:t>
            </a:r>
            <a:r>
              <a:rPr lang="en-US" sz="2600" dirty="0" smtClean="0">
                <a:solidFill>
                  <a:schemeClr val="accent2">
                    <a:lumMod val="50000"/>
                  </a:schemeClr>
                </a:solidFill>
                <a:latin typeface="Comic Sans MS" pitchFamily="66" charset="0"/>
                <a:cs typeface="MV Boli" pitchFamily="2" charset="0"/>
              </a:rPr>
              <a:t> Kumar </a:t>
            </a:r>
            <a:r>
              <a:rPr lang="en-US" sz="2600" dirty="0" err="1" smtClean="0">
                <a:solidFill>
                  <a:schemeClr val="accent2">
                    <a:lumMod val="50000"/>
                  </a:schemeClr>
                </a:solidFill>
                <a:latin typeface="Comic Sans MS" pitchFamily="66" charset="0"/>
                <a:cs typeface="MV Boli" pitchFamily="2" charset="0"/>
              </a:rPr>
              <a:t>Sarkar</a:t>
            </a:r>
            <a:r>
              <a:rPr lang="en-US" sz="2800" b="1" dirty="0">
                <a:solidFill>
                  <a:srgbClr val="C00000"/>
                </a:solidFill>
                <a:latin typeface="Comic Sans MS" pitchFamily="66" charset="0"/>
                <a:cs typeface="MV Boli" pitchFamily="2" charset="0"/>
              </a:rPr>
              <a:t/>
            </a:r>
            <a:br>
              <a:rPr lang="en-US" sz="2800" b="1" dirty="0">
                <a:solidFill>
                  <a:srgbClr val="C00000"/>
                </a:solidFill>
                <a:latin typeface="Comic Sans MS" pitchFamily="66" charset="0"/>
                <a:cs typeface="MV Boli" pitchFamily="2" charset="0"/>
              </a:rPr>
            </a:br>
            <a:r>
              <a:rPr lang="en-US" sz="2400" dirty="0">
                <a:solidFill>
                  <a:schemeClr val="accent2">
                    <a:lumMod val="50000"/>
                  </a:schemeClr>
                </a:solidFill>
                <a:latin typeface="Comic Sans MS" pitchFamily="66" charset="0"/>
                <a:cs typeface="MV Boli" pitchFamily="2" charset="0"/>
              </a:rPr>
              <a:t>Lecturer </a:t>
            </a:r>
          </a:p>
          <a:p>
            <a:pPr>
              <a:lnSpc>
                <a:spcPct val="150000"/>
              </a:lnSpc>
            </a:pPr>
            <a:r>
              <a:rPr lang="en-US" b="0" dirty="0">
                <a:solidFill>
                  <a:schemeClr val="accent2">
                    <a:lumMod val="50000"/>
                  </a:schemeClr>
                </a:solidFill>
                <a:latin typeface="Comic Sans MS" pitchFamily="66" charset="0"/>
                <a:cs typeface="MV Boli" pitchFamily="2" charset="0"/>
              </a:rPr>
              <a:t>Department of Urban and Regional Planning</a:t>
            </a:r>
          </a:p>
          <a:p>
            <a:pPr>
              <a:lnSpc>
                <a:spcPct val="150000"/>
              </a:lnSpc>
            </a:pPr>
            <a:r>
              <a:rPr lang="en-US" dirty="0">
                <a:solidFill>
                  <a:schemeClr val="accent2">
                    <a:lumMod val="50000"/>
                  </a:schemeClr>
                </a:solidFill>
                <a:latin typeface="Comic Sans MS" pitchFamily="66" charset="0"/>
                <a:cs typeface="MV Boli" pitchFamily="2" charset="0"/>
              </a:rPr>
              <a:t>Khulna University of Engineering &amp; Technology (KUET)</a:t>
            </a:r>
          </a:p>
          <a:p>
            <a:pPr>
              <a:lnSpc>
                <a:spcPct val="150000"/>
              </a:lnSpc>
            </a:pPr>
            <a:r>
              <a:rPr lang="en-US" dirty="0">
                <a:solidFill>
                  <a:schemeClr val="accent2">
                    <a:lumMod val="50000"/>
                  </a:schemeClr>
                </a:solidFill>
                <a:latin typeface="Comic Sans MS" pitchFamily="66" charset="0"/>
                <a:cs typeface="MV Boli" pitchFamily="2" charset="0"/>
              </a:rPr>
              <a:t>Khulna-9203, Bangladesh</a:t>
            </a:r>
          </a:p>
        </p:txBody>
      </p:sp>
      <p:sp>
        <p:nvSpPr>
          <p:cNvPr id="10" name="Rectangle 7"/>
          <p:cNvSpPr>
            <a:spLocks noChangeArrowheads="1"/>
          </p:cNvSpPr>
          <p:nvPr/>
        </p:nvSpPr>
        <p:spPr bwMode="auto">
          <a:xfrm>
            <a:off x="243547" y="3614057"/>
            <a:ext cx="2667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50000"/>
              </a:lnSpc>
            </a:pPr>
            <a:r>
              <a:rPr lang="en-US" sz="2400" b="1" dirty="0">
                <a:solidFill>
                  <a:schemeClr val="accent1">
                    <a:lumMod val="50000"/>
                  </a:schemeClr>
                </a:solidFill>
                <a:latin typeface="Comic Sans MS" pitchFamily="66" charset="0"/>
                <a:cs typeface="MV Boli" pitchFamily="2" charset="0"/>
              </a:rPr>
              <a:t>Presented </a:t>
            </a:r>
            <a:r>
              <a:rPr lang="en-US" sz="2400" b="1" dirty="0" smtClean="0">
                <a:solidFill>
                  <a:schemeClr val="accent1">
                    <a:lumMod val="50000"/>
                  </a:schemeClr>
                </a:solidFill>
                <a:latin typeface="Comic Sans MS" pitchFamily="66" charset="0"/>
                <a:cs typeface="MV Boli" pitchFamily="2" charset="0"/>
              </a:rPr>
              <a:t>by</a:t>
            </a:r>
            <a:r>
              <a:rPr lang="en-US" sz="2400" b="1" dirty="0">
                <a:solidFill>
                  <a:schemeClr val="accent1">
                    <a:lumMod val="50000"/>
                  </a:schemeClr>
                </a:solidFill>
                <a:latin typeface="Comic Sans MS" pitchFamily="66" charset="0"/>
                <a:cs typeface="MV Boli" pitchFamily="2" charset="0"/>
              </a:rPr>
              <a:t>:</a:t>
            </a:r>
          </a:p>
        </p:txBody>
      </p:sp>
      <p:pic>
        <p:nvPicPr>
          <p:cNvPr id="11" name="Picture 10" descr="H:\KUETLogo_1350_1410.png"/>
          <p:cNvPicPr/>
          <p:nvPr/>
        </p:nvPicPr>
        <p:blipFill>
          <a:blip r:embed="rId4" cstate="print"/>
          <a:srcRect/>
          <a:stretch>
            <a:fillRect/>
          </a:stretch>
        </p:blipFill>
        <p:spPr bwMode="auto">
          <a:xfrm>
            <a:off x="8955314" y="4937224"/>
            <a:ext cx="1661971" cy="1750179"/>
          </a:xfrm>
          <a:prstGeom prst="rect">
            <a:avLst/>
          </a:prstGeom>
          <a:noFill/>
          <a:ln w="9525">
            <a:noFill/>
            <a:miter lim="800000"/>
            <a:headEnd/>
            <a:tailEnd/>
          </a:ln>
          <a:effectLst>
            <a:glow rad="1905000">
              <a:schemeClr val="accent1">
                <a:alpha val="46000"/>
              </a:schemeClr>
            </a:glow>
          </a:effectLst>
        </p:spPr>
      </p:pic>
      <p:sp>
        <p:nvSpPr>
          <p:cNvPr id="2" name="Rectangle 1"/>
          <p:cNvSpPr/>
          <p:nvPr/>
        </p:nvSpPr>
        <p:spPr>
          <a:xfrm>
            <a:off x="3726543" y="2093909"/>
            <a:ext cx="7239000" cy="585097"/>
          </a:xfrm>
          <a:prstGeom prst="rect">
            <a:avLst/>
          </a:prstGeom>
        </p:spPr>
        <p:txBody>
          <a:bodyPr wrap="square">
            <a:spAutoFit/>
          </a:bodyPr>
          <a:lstStyle/>
          <a:p>
            <a:pPr algn="ctr">
              <a:lnSpc>
                <a:spcPct val="150000"/>
              </a:lnSpc>
              <a:defRPr/>
            </a:pPr>
            <a:r>
              <a:rPr lang="en-US" altLang="en-US" sz="2400" dirty="0">
                <a:solidFill>
                  <a:schemeClr val="accent2">
                    <a:lumMod val="50000"/>
                  </a:schemeClr>
                </a:solidFill>
                <a:latin typeface="Comic Sans MS" pitchFamily="66" charset="0"/>
              </a:rPr>
              <a:t>Characteristics of Real Estate Market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10972800" cy="676728"/>
          </a:xfrm>
          <a:prstGeom prst="rect">
            <a:avLst/>
          </a:prstGeom>
        </p:spPr>
        <p:txBody>
          <a:bodyPr>
            <a:noAutofit/>
          </a:bodyPr>
          <a:lstStyle>
            <a:lvl1pPr algn="l" defTabSz="914400" rtl="0" eaLnBrk="1" latinLnBrk="0" hangingPunct="1">
              <a:spcBef>
                <a:spcPct val="0"/>
              </a:spcBef>
              <a:buNone/>
              <a:defRPr sz="3600" kern="1200">
                <a:solidFill>
                  <a:schemeClr val="accent2">
                    <a:lumMod val="75000"/>
                  </a:schemeClr>
                </a:solidFill>
                <a:latin typeface="+mj-lt"/>
                <a:ea typeface="+mj-ea"/>
                <a:cs typeface="+mj-cs"/>
              </a:defRPr>
            </a:lvl1pPr>
          </a:lstStyle>
          <a:p>
            <a:pPr algn="ctr"/>
            <a:r>
              <a:rPr lang="en-US" b="1" dirty="0">
                <a:solidFill>
                  <a:srgbClr val="C00000"/>
                </a:solidFill>
                <a:latin typeface="Comic Sans MS" pitchFamily="66" charset="0"/>
              </a:rPr>
              <a:t>Localized Market</a:t>
            </a:r>
            <a:endParaRPr lang="en-US" b="1" dirty="0">
              <a:solidFill>
                <a:srgbClr val="C00000"/>
              </a:solidFill>
              <a:latin typeface="Comic Sans MS" pitchFamily="66" charset="0"/>
            </a:endParaRPr>
          </a:p>
        </p:txBody>
      </p:sp>
      <p:sp>
        <p:nvSpPr>
          <p:cNvPr id="7" name="AutoShape 2" descr="Image result for real property and personal propert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Rectangle 4"/>
          <p:cNvSpPr/>
          <p:nvPr/>
        </p:nvSpPr>
        <p:spPr>
          <a:xfrm>
            <a:off x="155574" y="676239"/>
            <a:ext cx="10664825" cy="5078313"/>
          </a:xfrm>
          <a:prstGeom prst="rect">
            <a:avLst/>
          </a:prstGeom>
        </p:spPr>
        <p:txBody>
          <a:bodyPr wrap="square">
            <a:spAutoFit/>
          </a:bodyPr>
          <a:lstStyle/>
          <a:p>
            <a:pPr marL="342900" indent="-342900" algn="just">
              <a:lnSpc>
                <a:spcPct val="150000"/>
              </a:lnSpc>
              <a:buFont typeface="Wingdings" pitchFamily="2" charset="2"/>
              <a:buChar char="q"/>
            </a:pPr>
            <a:r>
              <a:rPr lang="en-US" sz="2400" dirty="0">
                <a:latin typeface="Garamond" pitchFamily="18" charset="0"/>
              </a:rPr>
              <a:t>Real estate markets tend to be localized. </a:t>
            </a:r>
            <a:endParaRPr lang="en-US" sz="2400" dirty="0" smtClean="0">
              <a:latin typeface="Garamond" pitchFamily="18" charset="0"/>
            </a:endParaRPr>
          </a:p>
          <a:p>
            <a:pPr marL="342900" indent="-342900" algn="just">
              <a:lnSpc>
                <a:spcPct val="150000"/>
              </a:lnSpc>
              <a:buFont typeface="Wingdings" pitchFamily="2" charset="2"/>
              <a:buChar char="q"/>
            </a:pPr>
            <a:r>
              <a:rPr lang="en-US" sz="2400" dirty="0" smtClean="0">
                <a:latin typeface="Garamond" pitchFamily="18" charset="0"/>
              </a:rPr>
              <a:t>By </a:t>
            </a:r>
            <a:r>
              <a:rPr lang="en-US" sz="2400" dirty="0">
                <a:latin typeface="Garamond" pitchFamily="18" charset="0"/>
              </a:rPr>
              <a:t>this we mean that the potential users of a property, and competing sites, generally lie within a short distance of each other. </a:t>
            </a:r>
            <a:endParaRPr lang="en-US" sz="2400" dirty="0" smtClean="0">
              <a:latin typeface="Garamond" pitchFamily="18" charset="0"/>
            </a:endParaRPr>
          </a:p>
          <a:p>
            <a:pPr marL="342900" indent="-342900" algn="just">
              <a:lnSpc>
                <a:spcPct val="150000"/>
              </a:lnSpc>
              <a:buFont typeface="Wingdings" pitchFamily="2" charset="2"/>
              <a:buChar char="q"/>
            </a:pPr>
            <a:r>
              <a:rPr lang="en-US" sz="2400" dirty="0" smtClean="0">
                <a:latin typeface="Garamond" pitchFamily="18" charset="0"/>
              </a:rPr>
              <a:t>For </a:t>
            </a:r>
            <a:r>
              <a:rPr lang="en-US" sz="2400" dirty="0">
                <a:latin typeface="Garamond" pitchFamily="18" charset="0"/>
              </a:rPr>
              <a:t>example, competing apartment properties may lie within 15 minutes, or less, in driving time from each other, while competing properties of single-family residences may tend to be within a single elementary school district or even within a small number of similar subdivisions. </a:t>
            </a:r>
            <a:endParaRPr lang="en-US" sz="2400" dirty="0" smtClean="0">
              <a:latin typeface="Garamond" pitchFamily="18" charset="0"/>
            </a:endParaRPr>
          </a:p>
          <a:p>
            <a:pPr marL="342900" indent="-342900" algn="just">
              <a:lnSpc>
                <a:spcPct val="150000"/>
              </a:lnSpc>
              <a:buFont typeface="Wingdings" pitchFamily="2" charset="2"/>
              <a:buChar char="q"/>
            </a:pPr>
            <a:r>
              <a:rPr lang="en-US" sz="2400" dirty="0" smtClean="0">
                <a:latin typeface="Garamond" pitchFamily="18" charset="0"/>
              </a:rPr>
              <a:t>Clearly</a:t>
            </a:r>
            <a:r>
              <a:rPr lang="en-US" sz="2400" dirty="0">
                <a:latin typeface="Garamond" pitchFamily="18" charset="0"/>
              </a:rPr>
              <a:t>, the market for a neighborhood shopping center is very localized. Such centers usually draw the majority of their customers from within a five-mile radius, or less.</a:t>
            </a:r>
          </a:p>
        </p:txBody>
      </p:sp>
    </p:spTree>
    <p:extLst>
      <p:ext uri="{BB962C8B-B14F-4D97-AF65-F5344CB8AC3E}">
        <p14:creationId xmlns:p14="http://schemas.microsoft.com/office/powerpoint/2010/main" val="10653217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10972800" cy="676728"/>
          </a:xfrm>
          <a:prstGeom prst="rect">
            <a:avLst/>
          </a:prstGeom>
        </p:spPr>
        <p:txBody>
          <a:bodyPr>
            <a:noAutofit/>
          </a:bodyPr>
          <a:lstStyle>
            <a:lvl1pPr algn="l" defTabSz="914400" rtl="0" eaLnBrk="1" latinLnBrk="0" hangingPunct="1">
              <a:spcBef>
                <a:spcPct val="0"/>
              </a:spcBef>
              <a:buNone/>
              <a:defRPr sz="3600" kern="1200">
                <a:solidFill>
                  <a:schemeClr val="accent2">
                    <a:lumMod val="75000"/>
                  </a:schemeClr>
                </a:solidFill>
                <a:latin typeface="+mj-lt"/>
                <a:ea typeface="+mj-ea"/>
                <a:cs typeface="+mj-cs"/>
              </a:defRPr>
            </a:lvl1pPr>
          </a:lstStyle>
          <a:p>
            <a:pPr algn="ctr"/>
            <a:r>
              <a:rPr lang="en-US" b="1" dirty="0">
                <a:solidFill>
                  <a:srgbClr val="C00000"/>
                </a:solidFill>
                <a:latin typeface="Comic Sans MS" pitchFamily="66" charset="0"/>
              </a:rPr>
              <a:t>Segmented Market</a:t>
            </a:r>
            <a:endParaRPr lang="en-US" b="1" dirty="0">
              <a:solidFill>
                <a:srgbClr val="C00000"/>
              </a:solidFill>
              <a:latin typeface="Comic Sans MS" pitchFamily="66" charset="0"/>
            </a:endParaRPr>
          </a:p>
        </p:txBody>
      </p:sp>
      <p:sp>
        <p:nvSpPr>
          <p:cNvPr id="7" name="AutoShape 2" descr="Image result for real property and personal propert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Rectangle 4"/>
          <p:cNvSpPr/>
          <p:nvPr/>
        </p:nvSpPr>
        <p:spPr>
          <a:xfrm>
            <a:off x="0" y="609600"/>
            <a:ext cx="10896600" cy="6275949"/>
          </a:xfrm>
          <a:prstGeom prst="rect">
            <a:avLst/>
          </a:prstGeom>
        </p:spPr>
        <p:txBody>
          <a:bodyPr wrap="square">
            <a:spAutoFit/>
          </a:bodyPr>
          <a:lstStyle/>
          <a:p>
            <a:pPr marL="342900" indent="-342900" algn="just">
              <a:lnSpc>
                <a:spcPct val="150000"/>
              </a:lnSpc>
              <a:buFont typeface="Wingdings" pitchFamily="2" charset="2"/>
              <a:buChar char="q"/>
            </a:pPr>
            <a:r>
              <a:rPr lang="en-US" sz="2250" dirty="0">
                <a:latin typeface="Garamond" pitchFamily="18" charset="0"/>
              </a:rPr>
              <a:t>Real estate markets tend to be highly segmented due to the heterogeneous nature of the products. Households that search for single-family detached units in the market will generally not consider other residential product types such as an attached townhouse unit or condominium. </a:t>
            </a:r>
          </a:p>
          <a:p>
            <a:pPr marL="342900" indent="-342900" algn="just">
              <a:lnSpc>
                <a:spcPct val="150000"/>
              </a:lnSpc>
              <a:buFont typeface="Wingdings" pitchFamily="2" charset="2"/>
              <a:buChar char="q"/>
            </a:pPr>
            <a:r>
              <a:rPr lang="en-US" sz="2250" dirty="0" smtClean="0">
                <a:latin typeface="Garamond" pitchFamily="18" charset="0"/>
              </a:rPr>
              <a:t>In </a:t>
            </a:r>
            <a:r>
              <a:rPr lang="en-US" sz="2250" dirty="0">
                <a:latin typeface="Garamond" pitchFamily="18" charset="0"/>
              </a:rPr>
              <a:t>addition, real estate is segmented by product price. The same holds true, although to a lesser extent, in the commercial property market. Commercial property markets are segmented by both users and investors. Larger, more valuable commercial properties, generally well over $10 million, are often referred to as investment-grade properties, or institutional-grade real estate.</a:t>
            </a:r>
          </a:p>
          <a:p>
            <a:pPr marL="342900" indent="-342900" algn="just">
              <a:lnSpc>
                <a:spcPct val="150000"/>
              </a:lnSpc>
              <a:buFont typeface="Wingdings" pitchFamily="2" charset="2"/>
              <a:buChar char="q"/>
            </a:pPr>
            <a:r>
              <a:rPr lang="en-US" sz="2250" dirty="0" smtClean="0">
                <a:latin typeface="Garamond" pitchFamily="18" charset="0"/>
              </a:rPr>
              <a:t>The </a:t>
            </a:r>
            <a:r>
              <a:rPr lang="en-US" sz="2250" dirty="0">
                <a:latin typeface="Garamond" pitchFamily="18" charset="0"/>
              </a:rPr>
              <a:t>localized nature of real estate markets also contributes to segmentation and explains why rents and prices for otherwise similar property can vary significantly across metropolitan markets and even submarkets within a given metropolitan area.</a:t>
            </a:r>
          </a:p>
        </p:txBody>
      </p:sp>
    </p:spTree>
    <p:extLst>
      <p:ext uri="{BB962C8B-B14F-4D97-AF65-F5344CB8AC3E}">
        <p14:creationId xmlns:p14="http://schemas.microsoft.com/office/powerpoint/2010/main" val="20461557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00" name="Picture 8"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3400"/>
            <a:ext cx="4753378" cy="5624829"/>
          </a:xfrm>
          <a:prstGeom prst="rect">
            <a:avLst/>
          </a:prstGeom>
          <a:noFill/>
          <a:extLst>
            <a:ext uri="{909E8E84-426E-40DD-AFC4-6F175D3DCCD1}">
              <a14:hiddenFill xmlns:a14="http://schemas.microsoft.com/office/drawing/2010/main">
                <a:solidFill>
                  <a:srgbClr val="FFFFFF"/>
                </a:solidFill>
              </a14:hiddenFill>
            </a:ext>
          </a:extLst>
        </p:spPr>
      </p:pic>
      <p:pic>
        <p:nvPicPr>
          <p:cNvPr id="8198" name="Picture 6" descr="Image result for thank you 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6114" y="2743200"/>
            <a:ext cx="7010400" cy="3687470"/>
          </a:xfrm>
          <a:prstGeom prst="rect">
            <a:avLst/>
          </a:prstGeom>
          <a:noFill/>
          <a:effectLst>
            <a:glow rad="1219200">
              <a:schemeClr val="accent1">
                <a:alpha val="40000"/>
              </a:schemeClr>
            </a:glo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04792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09728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821652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6" name="Picture 6" descr="Image result for Question child"/>
          <p:cNvPicPr>
            <a:picLocks noChangeAspect="1" noChangeArrowheads="1"/>
          </p:cNvPicPr>
          <p:nvPr/>
        </p:nvPicPr>
        <p:blipFill rotWithShape="1">
          <a:blip r:embed="rId3">
            <a:extLst>
              <a:ext uri="{28A0092B-C50C-407E-A947-70E740481C1C}">
                <a14:useLocalDpi xmlns:a14="http://schemas.microsoft.com/office/drawing/2010/main" val="0"/>
              </a:ext>
            </a:extLst>
          </a:blip>
          <a:srcRect t="4812" b="5405"/>
          <a:stretch/>
        </p:blipFill>
        <p:spPr bwMode="auto">
          <a:xfrm>
            <a:off x="-36286" y="-1"/>
            <a:ext cx="11009086" cy="6997177"/>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p:cNvSpPr txBox="1">
            <a:spLocks/>
          </p:cNvSpPr>
          <p:nvPr/>
        </p:nvSpPr>
        <p:spPr>
          <a:xfrm>
            <a:off x="511629" y="1524000"/>
            <a:ext cx="3512457" cy="990600"/>
          </a:xfrm>
          <a:prstGeom prst="rect">
            <a:avLst/>
          </a:prstGeom>
        </p:spPr>
        <p:txBody>
          <a:bodyPr>
            <a:noAutofit/>
          </a:bodyPr>
          <a:lstStyle>
            <a:lvl1pPr algn="l" defTabSz="914400" rtl="0" eaLnBrk="1" latinLnBrk="0" hangingPunct="1">
              <a:spcBef>
                <a:spcPct val="0"/>
              </a:spcBef>
              <a:buNone/>
              <a:defRPr sz="4000" kern="1200">
                <a:solidFill>
                  <a:schemeClr val="accent2">
                    <a:lumMod val="75000"/>
                  </a:schemeClr>
                </a:solidFill>
                <a:latin typeface="+mj-lt"/>
                <a:ea typeface="+mj-ea"/>
                <a:cs typeface="+mj-cs"/>
              </a:defRPr>
            </a:lvl1pPr>
          </a:lstStyle>
          <a:p>
            <a:pPr algn="ctr"/>
            <a:r>
              <a:rPr lang="en-US" sz="4800" b="1" dirty="0" smtClean="0">
                <a:solidFill>
                  <a:srgbClr val="C00000"/>
                </a:solidFill>
                <a:latin typeface="Comic Sans MS" pitchFamily="66" charset="0"/>
                <a:cs typeface="MV Boli" pitchFamily="2" charset="0"/>
              </a:rPr>
              <a:t>Questions ?</a:t>
            </a:r>
            <a:endParaRPr lang="en-US" sz="4800" b="1" dirty="0">
              <a:solidFill>
                <a:srgbClr val="C00000"/>
              </a:solidFill>
              <a:latin typeface="Comic Sans MS" pitchFamily="66" charset="0"/>
              <a:cs typeface="MV Boli" pitchFamily="2" charset="0"/>
            </a:endParaRPr>
          </a:p>
        </p:txBody>
      </p:sp>
    </p:spTree>
    <p:extLst>
      <p:ext uri="{BB962C8B-B14F-4D97-AF65-F5344CB8AC3E}">
        <p14:creationId xmlns:p14="http://schemas.microsoft.com/office/powerpoint/2010/main" val="17538856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990600"/>
            <a:ext cx="10972800" cy="685800"/>
          </a:xfrm>
          <a:prstGeom prst="rect">
            <a:avLst/>
          </a:prstGeom>
        </p:spPr>
        <p:txBody>
          <a:bodyPr>
            <a:noAutofit/>
          </a:bodyPr>
          <a:lstStyle>
            <a:lvl1pPr algn="l" defTabSz="914400" rtl="0" eaLnBrk="1" latinLnBrk="0" hangingPunct="1">
              <a:spcBef>
                <a:spcPct val="0"/>
              </a:spcBef>
              <a:buNone/>
              <a:defRPr sz="3600" kern="1200">
                <a:solidFill>
                  <a:schemeClr val="accent2">
                    <a:lumMod val="75000"/>
                  </a:schemeClr>
                </a:solidFill>
                <a:latin typeface="+mj-lt"/>
                <a:ea typeface="+mj-ea"/>
                <a:cs typeface="+mj-cs"/>
              </a:defRPr>
            </a:lvl1pPr>
          </a:lstStyle>
          <a:p>
            <a:pPr algn="ctr"/>
            <a:r>
              <a:rPr lang="en-US" sz="4000" b="1" dirty="0" smtClean="0">
                <a:solidFill>
                  <a:srgbClr val="C00000"/>
                </a:solidFill>
                <a:latin typeface="Comic Sans MS" pitchFamily="66" charset="0"/>
              </a:rPr>
              <a:t>Acknowledgement...</a:t>
            </a:r>
            <a:endParaRPr lang="en-US" sz="4000" b="1" dirty="0">
              <a:solidFill>
                <a:srgbClr val="C00000"/>
              </a:solidFill>
              <a:latin typeface="Comic Sans MS" pitchFamily="66" charset="0"/>
            </a:endParaRPr>
          </a:p>
        </p:txBody>
      </p:sp>
      <p:sp>
        <p:nvSpPr>
          <p:cNvPr id="10" name="Rectangle 9"/>
          <p:cNvSpPr/>
          <p:nvPr/>
        </p:nvSpPr>
        <p:spPr>
          <a:xfrm>
            <a:off x="381000" y="2209800"/>
            <a:ext cx="10210800" cy="1754326"/>
          </a:xfrm>
          <a:prstGeom prst="rect">
            <a:avLst/>
          </a:prstGeom>
        </p:spPr>
        <p:txBody>
          <a:bodyPr wrap="square">
            <a:spAutoFit/>
          </a:bodyPr>
          <a:lstStyle/>
          <a:p>
            <a:pPr algn="ctr">
              <a:lnSpc>
                <a:spcPct val="150000"/>
              </a:lnSpc>
            </a:pPr>
            <a:r>
              <a:rPr lang="en-US" altLang="en-US" sz="2400" dirty="0">
                <a:latin typeface="Garamond" pitchFamily="18" charset="0"/>
              </a:rPr>
              <a:t>These slides are aggregations for better understanding of the topic mentioned in the previous slide . I acknowledge the contribution of all the authors and photographers from where I tried to accumulate the info and used for better </a:t>
            </a:r>
            <a:r>
              <a:rPr lang="en-US" altLang="en-US" sz="2400" dirty="0" smtClean="0">
                <a:latin typeface="Garamond" pitchFamily="18" charset="0"/>
              </a:rPr>
              <a:t>presentation.</a:t>
            </a:r>
            <a:endParaRPr lang="en-US" sz="2400" dirty="0">
              <a:latin typeface="Garamond" pitchFamily="18" charset="0"/>
            </a:endParaRPr>
          </a:p>
        </p:txBody>
      </p:sp>
    </p:spTree>
    <p:extLst>
      <p:ext uri="{BB962C8B-B14F-4D97-AF65-F5344CB8AC3E}">
        <p14:creationId xmlns:p14="http://schemas.microsoft.com/office/powerpoint/2010/main" val="32028823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18143"/>
            <a:ext cx="10972800" cy="685800"/>
          </a:xfrm>
          <a:prstGeom prst="rect">
            <a:avLst/>
          </a:prstGeom>
        </p:spPr>
        <p:txBody>
          <a:bodyPr>
            <a:noAutofit/>
          </a:bodyPr>
          <a:lstStyle>
            <a:lvl1pPr algn="l" defTabSz="914400" rtl="0" eaLnBrk="1" latinLnBrk="0" hangingPunct="1">
              <a:spcBef>
                <a:spcPct val="0"/>
              </a:spcBef>
              <a:buNone/>
              <a:defRPr sz="3600" kern="1200">
                <a:solidFill>
                  <a:schemeClr val="accent2">
                    <a:lumMod val="75000"/>
                  </a:schemeClr>
                </a:solidFill>
                <a:latin typeface="+mj-lt"/>
                <a:ea typeface="+mj-ea"/>
                <a:cs typeface="+mj-cs"/>
              </a:defRPr>
            </a:lvl1pPr>
          </a:lstStyle>
          <a:p>
            <a:pPr algn="ctr"/>
            <a:r>
              <a:rPr lang="en-US" sz="4000" b="1" dirty="0">
                <a:solidFill>
                  <a:srgbClr val="C00000"/>
                </a:solidFill>
                <a:latin typeface="Comic Sans MS" pitchFamily="66" charset="0"/>
              </a:rPr>
              <a:t>Real Estate Participants</a:t>
            </a:r>
            <a:endParaRPr lang="en-US" sz="4000" b="1" dirty="0">
              <a:solidFill>
                <a:srgbClr val="C00000"/>
              </a:solidFill>
              <a:latin typeface="Comic Sans MS" pitchFamily="66" charset="0"/>
            </a:endParaRPr>
          </a:p>
        </p:txBody>
      </p:sp>
      <p:sp>
        <p:nvSpPr>
          <p:cNvPr id="5" name="TextBox 4"/>
          <p:cNvSpPr txBox="1"/>
          <p:nvPr/>
        </p:nvSpPr>
        <p:spPr>
          <a:xfrm>
            <a:off x="5664201" y="6000963"/>
            <a:ext cx="5319485" cy="830997"/>
          </a:xfrm>
          <a:prstGeom prst="rect">
            <a:avLst/>
          </a:prstGeom>
          <a:noFill/>
        </p:spPr>
        <p:txBody>
          <a:bodyPr wrap="square" rtlCol="0">
            <a:spAutoFit/>
          </a:bodyPr>
          <a:lstStyle/>
          <a:p>
            <a:pPr algn="ctr"/>
            <a:r>
              <a:rPr lang="en-US" sz="2400" dirty="0">
                <a:latin typeface="Garamond" pitchFamily="18" charset="0"/>
              </a:rPr>
              <a:t>Characterized by competition among users for physical location and </a:t>
            </a:r>
            <a:r>
              <a:rPr lang="en-US" sz="2400" dirty="0" smtClean="0">
                <a:latin typeface="Garamond" pitchFamily="18" charset="0"/>
              </a:rPr>
              <a:t>space</a:t>
            </a:r>
            <a:r>
              <a:rPr lang="en-US" sz="2400" dirty="0" smtClean="0">
                <a:latin typeface="Garamond" pitchFamily="18" charset="0"/>
              </a:rPr>
              <a:t>.</a:t>
            </a:r>
            <a:endParaRPr lang="en-US" sz="2400" dirty="0">
              <a:solidFill>
                <a:srgbClr val="7030A0"/>
              </a:solidFill>
              <a:latin typeface="Garamond" pitchFamily="18" charset="0"/>
            </a:endParaRPr>
          </a:p>
        </p:txBody>
      </p:sp>
      <p:sp>
        <p:nvSpPr>
          <p:cNvPr id="6" name="Rectangle 5"/>
          <p:cNvSpPr/>
          <p:nvPr/>
        </p:nvSpPr>
        <p:spPr>
          <a:xfrm>
            <a:off x="6328265" y="2223281"/>
            <a:ext cx="4000068" cy="461665"/>
          </a:xfrm>
          <a:prstGeom prst="rect">
            <a:avLst/>
          </a:prstGeom>
        </p:spPr>
        <p:txBody>
          <a:bodyPr wrap="square">
            <a:spAutoFit/>
          </a:bodyPr>
          <a:lstStyle/>
          <a:p>
            <a:pPr algn="ctr"/>
            <a:r>
              <a:rPr lang="en-US" sz="2400" b="1" dirty="0" smtClean="0">
                <a:solidFill>
                  <a:srgbClr val="C00000"/>
                </a:solidFill>
                <a:latin typeface="Garamond" pitchFamily="18" charset="0"/>
              </a:rPr>
              <a:t>Government</a:t>
            </a:r>
            <a:endParaRPr lang="en-US" sz="2400" b="1" dirty="0">
              <a:solidFill>
                <a:srgbClr val="C00000"/>
              </a:solidFill>
              <a:latin typeface="Garamond" pitchFamily="18" charset="0"/>
            </a:endParaRPr>
          </a:p>
        </p:txBody>
      </p:sp>
      <p:sp>
        <p:nvSpPr>
          <p:cNvPr id="7" name="Rectangle 6"/>
          <p:cNvSpPr/>
          <p:nvPr/>
        </p:nvSpPr>
        <p:spPr>
          <a:xfrm>
            <a:off x="398166" y="5182552"/>
            <a:ext cx="4690066" cy="461665"/>
          </a:xfrm>
          <a:prstGeom prst="rect">
            <a:avLst/>
          </a:prstGeom>
        </p:spPr>
        <p:txBody>
          <a:bodyPr wrap="none">
            <a:spAutoFit/>
          </a:bodyPr>
          <a:lstStyle/>
          <a:p>
            <a:pPr algn="just"/>
            <a:r>
              <a:rPr lang="en-US" sz="2400" b="1" dirty="0" smtClean="0">
                <a:solidFill>
                  <a:srgbClr val="C00000"/>
                </a:solidFill>
                <a:latin typeface="Garamond" pitchFamily="18" charset="0"/>
              </a:rPr>
              <a:t>Financial World </a:t>
            </a:r>
            <a:r>
              <a:rPr lang="en-US" sz="2400" b="1" dirty="0">
                <a:solidFill>
                  <a:srgbClr val="C00000"/>
                </a:solidFill>
                <a:latin typeface="Garamond" pitchFamily="18" charset="0"/>
              </a:rPr>
              <a:t>or </a:t>
            </a:r>
            <a:r>
              <a:rPr lang="en-US" sz="2400" b="1" dirty="0" smtClean="0">
                <a:solidFill>
                  <a:srgbClr val="C00000"/>
                </a:solidFill>
                <a:latin typeface="Garamond" pitchFamily="18" charset="0"/>
              </a:rPr>
              <a:t>Capital Market </a:t>
            </a:r>
            <a:endParaRPr lang="en-US" sz="2400" b="1" dirty="0">
              <a:solidFill>
                <a:srgbClr val="C00000"/>
              </a:solidFill>
              <a:latin typeface="Garamond" pitchFamily="18" charset="0"/>
            </a:endParaRPr>
          </a:p>
        </p:txBody>
      </p:sp>
      <p:sp>
        <p:nvSpPr>
          <p:cNvPr id="8" name="Rectangle 7"/>
          <p:cNvSpPr/>
          <p:nvPr/>
        </p:nvSpPr>
        <p:spPr>
          <a:xfrm>
            <a:off x="6612602" y="5621582"/>
            <a:ext cx="3651512" cy="461665"/>
          </a:xfrm>
          <a:prstGeom prst="rect">
            <a:avLst/>
          </a:prstGeom>
        </p:spPr>
        <p:txBody>
          <a:bodyPr wrap="none">
            <a:spAutoFit/>
          </a:bodyPr>
          <a:lstStyle/>
          <a:p>
            <a:pPr algn="just"/>
            <a:r>
              <a:rPr lang="en-US" sz="2400" b="1" dirty="0">
                <a:solidFill>
                  <a:srgbClr val="C00000"/>
                </a:solidFill>
                <a:latin typeface="Garamond" pitchFamily="18" charset="0"/>
              </a:rPr>
              <a:t>R</a:t>
            </a:r>
            <a:r>
              <a:rPr lang="en-US" sz="2400" b="1" dirty="0" smtClean="0">
                <a:solidFill>
                  <a:srgbClr val="C00000"/>
                </a:solidFill>
                <a:latin typeface="Garamond" pitchFamily="18" charset="0"/>
              </a:rPr>
              <a:t>eal World </a:t>
            </a:r>
            <a:r>
              <a:rPr lang="en-US" sz="2400" b="1" dirty="0">
                <a:solidFill>
                  <a:srgbClr val="C00000"/>
                </a:solidFill>
                <a:latin typeface="Garamond" pitchFamily="18" charset="0"/>
              </a:rPr>
              <a:t>or </a:t>
            </a:r>
            <a:r>
              <a:rPr lang="en-US" sz="2400" b="1" dirty="0" smtClean="0">
                <a:solidFill>
                  <a:srgbClr val="C00000"/>
                </a:solidFill>
                <a:latin typeface="Garamond" pitchFamily="18" charset="0"/>
              </a:rPr>
              <a:t>User Market</a:t>
            </a:r>
            <a:endParaRPr lang="en-US" sz="2400" b="1" dirty="0">
              <a:solidFill>
                <a:srgbClr val="C00000"/>
              </a:solidFill>
              <a:latin typeface="Garamond" pitchFamily="18" charset="0"/>
            </a:endParaRPr>
          </a:p>
        </p:txBody>
      </p:sp>
      <p:sp>
        <p:nvSpPr>
          <p:cNvPr id="9" name="Rectangle 8"/>
          <p:cNvSpPr/>
          <p:nvPr/>
        </p:nvSpPr>
        <p:spPr>
          <a:xfrm>
            <a:off x="304799" y="5600505"/>
            <a:ext cx="4876801" cy="1200329"/>
          </a:xfrm>
          <a:prstGeom prst="rect">
            <a:avLst/>
          </a:prstGeom>
        </p:spPr>
        <p:txBody>
          <a:bodyPr wrap="square">
            <a:spAutoFit/>
          </a:bodyPr>
          <a:lstStyle/>
          <a:p>
            <a:pPr algn="ctr"/>
            <a:r>
              <a:rPr lang="en-US" sz="2400" dirty="0">
                <a:latin typeface="Garamond" pitchFamily="18" charset="0"/>
              </a:rPr>
              <a:t>The capital market serve to allocate financial resources among households and firms requiring funds. </a:t>
            </a:r>
            <a:endParaRPr lang="en-US" sz="2400" dirty="0"/>
          </a:p>
        </p:txBody>
      </p:sp>
      <p:pic>
        <p:nvPicPr>
          <p:cNvPr id="2" name="Picture 2" descr="Image result for user market 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38258" y="4138475"/>
            <a:ext cx="1505742" cy="1505742"/>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6" descr="Image result for Government 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14126" y="829563"/>
            <a:ext cx="1419633" cy="1419633"/>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Related imag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16739" y="3874389"/>
            <a:ext cx="2452920" cy="1314065"/>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5"/>
          <p:cNvSpPr/>
          <p:nvPr/>
        </p:nvSpPr>
        <p:spPr>
          <a:xfrm>
            <a:off x="6442133" y="2684946"/>
            <a:ext cx="3886200" cy="830997"/>
          </a:xfrm>
          <a:prstGeom prst="rect">
            <a:avLst/>
          </a:prstGeom>
        </p:spPr>
        <p:txBody>
          <a:bodyPr wrap="square">
            <a:spAutoFit/>
          </a:bodyPr>
          <a:lstStyle/>
          <a:p>
            <a:pPr algn="ctr"/>
            <a:r>
              <a:rPr lang="en-US" sz="2400" dirty="0">
                <a:latin typeface="Garamond" pitchFamily="18" charset="0"/>
              </a:rPr>
              <a:t>Affects the supply and cost of real </a:t>
            </a:r>
            <a:r>
              <a:rPr lang="en-US" sz="2400" dirty="0" smtClean="0">
                <a:latin typeface="Garamond" pitchFamily="18" charset="0"/>
              </a:rPr>
              <a:t>estate in different ways.  </a:t>
            </a:r>
            <a:endParaRPr lang="en-US" sz="2400" dirty="0"/>
          </a:p>
        </p:txBody>
      </p:sp>
      <p:sp>
        <p:nvSpPr>
          <p:cNvPr id="11" name="Rectangle 10"/>
          <p:cNvSpPr/>
          <p:nvPr/>
        </p:nvSpPr>
        <p:spPr>
          <a:xfrm>
            <a:off x="18142" y="1146063"/>
            <a:ext cx="5919547" cy="1077218"/>
          </a:xfrm>
          <a:prstGeom prst="rect">
            <a:avLst/>
          </a:prstGeom>
        </p:spPr>
        <p:txBody>
          <a:bodyPr wrap="square">
            <a:spAutoFit/>
          </a:bodyPr>
          <a:lstStyle/>
          <a:p>
            <a:pPr algn="ctr"/>
            <a:r>
              <a:rPr lang="it-IT" sz="2400" dirty="0">
                <a:latin typeface="Garamond" pitchFamily="18" charset="0"/>
              </a:rPr>
              <a:t>Real estate values derive from the interaction of </a:t>
            </a:r>
            <a:r>
              <a:rPr lang="it-IT" sz="4000" b="1" dirty="0" smtClean="0">
                <a:solidFill>
                  <a:srgbClr val="C00000"/>
                </a:solidFill>
                <a:latin typeface="Garamond" pitchFamily="18" charset="0"/>
              </a:rPr>
              <a:t>3</a:t>
            </a:r>
            <a:r>
              <a:rPr lang="it-IT" sz="2400" dirty="0" smtClean="0">
                <a:latin typeface="Garamond" pitchFamily="18" charset="0"/>
              </a:rPr>
              <a:t> </a:t>
            </a:r>
            <a:r>
              <a:rPr lang="it-IT" sz="2400" dirty="0">
                <a:latin typeface="Garamond" pitchFamily="18" charset="0"/>
              </a:rPr>
              <a:t>different sectors in the </a:t>
            </a:r>
            <a:r>
              <a:rPr lang="it-IT" sz="2400" dirty="0" smtClean="0">
                <a:latin typeface="Garamond" pitchFamily="18" charset="0"/>
              </a:rPr>
              <a:t>economy...</a:t>
            </a:r>
            <a:endParaRPr lang="en-US" sz="2400" dirty="0">
              <a:latin typeface="Garamond" pitchFamily="18" charset="0"/>
            </a:endParaRPr>
          </a:p>
        </p:txBody>
      </p:sp>
    </p:spTree>
    <p:extLst>
      <p:ext uri="{BB962C8B-B14F-4D97-AF65-F5344CB8AC3E}">
        <p14:creationId xmlns:p14="http://schemas.microsoft.com/office/powerpoint/2010/main" val="31488090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18143"/>
            <a:ext cx="10972800" cy="676728"/>
          </a:xfrm>
          <a:prstGeom prst="rect">
            <a:avLst/>
          </a:prstGeom>
        </p:spPr>
        <p:txBody>
          <a:bodyPr>
            <a:noAutofit/>
          </a:bodyPr>
          <a:lstStyle>
            <a:lvl1pPr algn="l" defTabSz="914400" rtl="0" eaLnBrk="1" latinLnBrk="0" hangingPunct="1">
              <a:spcBef>
                <a:spcPct val="0"/>
              </a:spcBef>
              <a:buNone/>
              <a:defRPr sz="3600" kern="1200">
                <a:solidFill>
                  <a:schemeClr val="accent2">
                    <a:lumMod val="75000"/>
                  </a:schemeClr>
                </a:solidFill>
                <a:latin typeface="+mj-lt"/>
                <a:ea typeface="+mj-ea"/>
                <a:cs typeface="+mj-cs"/>
              </a:defRPr>
            </a:lvl1pPr>
          </a:lstStyle>
          <a:p>
            <a:pPr algn="ctr"/>
            <a:r>
              <a:rPr lang="en-US" b="1" dirty="0">
                <a:solidFill>
                  <a:srgbClr val="C00000"/>
                </a:solidFill>
                <a:latin typeface="Comic Sans MS" pitchFamily="66" charset="0"/>
              </a:rPr>
              <a:t>Capital Market</a:t>
            </a:r>
            <a:endParaRPr lang="en-US" b="1" dirty="0">
              <a:solidFill>
                <a:srgbClr val="C00000"/>
              </a:solidFill>
              <a:latin typeface="Comic Sans MS" pitchFamily="66" charset="0"/>
            </a:endParaRPr>
          </a:p>
        </p:txBody>
      </p:sp>
      <p:sp>
        <p:nvSpPr>
          <p:cNvPr id="3" name="Rectangle 2"/>
          <p:cNvSpPr/>
          <p:nvPr/>
        </p:nvSpPr>
        <p:spPr>
          <a:xfrm>
            <a:off x="152400" y="694871"/>
            <a:ext cx="10668000" cy="1754326"/>
          </a:xfrm>
          <a:prstGeom prst="rect">
            <a:avLst/>
          </a:prstGeom>
        </p:spPr>
        <p:txBody>
          <a:bodyPr wrap="square">
            <a:spAutoFit/>
          </a:bodyPr>
          <a:lstStyle/>
          <a:p>
            <a:pPr algn="just">
              <a:lnSpc>
                <a:spcPct val="150000"/>
              </a:lnSpc>
            </a:pPr>
            <a:r>
              <a:rPr lang="it-IT" sz="2400" dirty="0">
                <a:latin typeface="Garamond" pitchFamily="18" charset="0"/>
              </a:rPr>
              <a:t>Participants in capial markets </a:t>
            </a:r>
            <a:r>
              <a:rPr lang="it-IT" sz="2400" b="1" dirty="0">
                <a:solidFill>
                  <a:srgbClr val="C00000"/>
                </a:solidFill>
                <a:latin typeface="Garamond" pitchFamily="18" charset="0"/>
              </a:rPr>
              <a:t>invest in stocks</a:t>
            </a:r>
            <a:r>
              <a:rPr lang="it-IT" sz="2400" dirty="0">
                <a:latin typeface="Garamond" pitchFamily="18" charset="0"/>
              </a:rPr>
              <a:t>, </a:t>
            </a:r>
            <a:r>
              <a:rPr lang="it-IT" sz="2400" b="1" dirty="0">
                <a:solidFill>
                  <a:srgbClr val="C00000"/>
                </a:solidFill>
                <a:latin typeface="Garamond" pitchFamily="18" charset="0"/>
              </a:rPr>
              <a:t>bonds</a:t>
            </a:r>
            <a:r>
              <a:rPr lang="it-IT" sz="2400" dirty="0">
                <a:latin typeface="Garamond" pitchFamily="18" charset="0"/>
              </a:rPr>
              <a:t>, </a:t>
            </a:r>
            <a:r>
              <a:rPr lang="it-IT" sz="2400" b="1" dirty="0">
                <a:solidFill>
                  <a:srgbClr val="C00000"/>
                </a:solidFill>
                <a:latin typeface="Garamond" pitchFamily="18" charset="0"/>
              </a:rPr>
              <a:t>mutual funds</a:t>
            </a:r>
            <a:r>
              <a:rPr lang="it-IT" sz="2400" dirty="0">
                <a:latin typeface="Garamond" pitchFamily="18" charset="0"/>
              </a:rPr>
              <a:t>, </a:t>
            </a:r>
            <a:r>
              <a:rPr lang="it-IT" sz="2400" b="1" dirty="0">
                <a:solidFill>
                  <a:srgbClr val="C00000"/>
                </a:solidFill>
                <a:latin typeface="Garamond" pitchFamily="18" charset="0"/>
              </a:rPr>
              <a:t>private business enterprises</a:t>
            </a:r>
            <a:r>
              <a:rPr lang="it-IT" sz="2400" dirty="0">
                <a:latin typeface="Garamond" pitchFamily="18" charset="0"/>
              </a:rPr>
              <a:t>, </a:t>
            </a:r>
            <a:r>
              <a:rPr lang="it-IT" sz="2400" b="1" dirty="0">
                <a:solidFill>
                  <a:srgbClr val="C00000"/>
                </a:solidFill>
                <a:latin typeface="Garamond" pitchFamily="18" charset="0"/>
              </a:rPr>
              <a:t>mortgage contracts </a:t>
            </a:r>
            <a:r>
              <a:rPr lang="it-IT" sz="2400" dirty="0">
                <a:latin typeface="Garamond" pitchFamily="18" charset="0"/>
              </a:rPr>
              <a:t>and other </a:t>
            </a:r>
            <a:r>
              <a:rPr lang="it-IT" sz="2400" b="1" dirty="0">
                <a:solidFill>
                  <a:srgbClr val="C00000"/>
                </a:solidFill>
                <a:latin typeface="Garamond" pitchFamily="18" charset="0"/>
              </a:rPr>
              <a:t>opportunities</a:t>
            </a:r>
            <a:r>
              <a:rPr lang="it-IT" sz="2400" dirty="0">
                <a:latin typeface="Garamond" pitchFamily="18" charset="0"/>
              </a:rPr>
              <a:t> with the expectation of receiving a financial return on their investment. </a:t>
            </a:r>
          </a:p>
        </p:txBody>
      </p:sp>
      <p:graphicFrame>
        <p:nvGraphicFramePr>
          <p:cNvPr id="12" name="Group 25"/>
          <p:cNvGraphicFramePr>
            <a:graphicFrameLocks noGrp="1"/>
          </p:cNvGraphicFramePr>
          <p:nvPr>
            <p:ph idx="1"/>
            <p:extLst>
              <p:ext uri="{D42A27DB-BD31-4B8C-83A1-F6EECF244321}">
                <p14:modId xmlns:p14="http://schemas.microsoft.com/office/powerpoint/2010/main" val="3828578803"/>
              </p:ext>
            </p:extLst>
          </p:nvPr>
        </p:nvGraphicFramePr>
        <p:xfrm>
          <a:off x="1008743" y="2819400"/>
          <a:ext cx="8955314" cy="3363618"/>
        </p:xfrm>
        <a:graphic>
          <a:graphicData uri="http://schemas.openxmlformats.org/drawingml/2006/table">
            <a:tbl>
              <a:tblPr/>
              <a:tblGrid>
                <a:gridCol w="2743200"/>
                <a:gridCol w="3200400"/>
                <a:gridCol w="3011714"/>
              </a:tblGrid>
              <a:tr h="92393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lang="it-IT" sz="2400" kern="1200" dirty="0" smtClean="0">
                        <a:solidFill>
                          <a:schemeClr val="tx1"/>
                        </a:solidFill>
                        <a:latin typeface="Garamond" pitchFamily="18" charset="0"/>
                        <a:ea typeface="+mn-ea"/>
                        <a:cs typeface="+mn-cs"/>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it-IT" sz="2400" b="1" i="0" kern="1200" dirty="0" smtClean="0">
                          <a:solidFill>
                            <a:schemeClr val="accent3">
                              <a:lumMod val="75000"/>
                            </a:schemeClr>
                          </a:solidFill>
                          <a:latin typeface="Garamond" pitchFamily="18" charset="0"/>
                          <a:ea typeface="+mn-ea"/>
                          <a:cs typeface="+mn-cs"/>
                        </a:rPr>
                        <a:t>Private </a:t>
                      </a:r>
                      <a:r>
                        <a:rPr lang="it-IT" sz="2400" b="1" i="0" kern="1200" dirty="0" smtClean="0">
                          <a:solidFill>
                            <a:schemeClr val="accent3">
                              <a:lumMod val="75000"/>
                            </a:schemeClr>
                          </a:solidFill>
                          <a:latin typeface="Garamond" pitchFamily="18" charset="0"/>
                          <a:ea typeface="+mn-ea"/>
                          <a:cs typeface="+mn-cs"/>
                        </a:rPr>
                        <a:t>Markets </a:t>
                      </a:r>
                      <a:r>
                        <a:rPr lang="it-IT" sz="2400" b="1" i="0" dirty="0" smtClean="0">
                          <a:solidFill>
                            <a:schemeClr val="accent3">
                              <a:lumMod val="75000"/>
                            </a:schemeClr>
                          </a:solidFill>
                          <a:latin typeface="Garamond" pitchFamily="18" charset="0"/>
                        </a:rPr>
                        <a:t>Components</a:t>
                      </a:r>
                      <a:endParaRPr lang="it-IT" sz="2400" b="1" i="0" kern="1200" dirty="0" smtClean="0">
                        <a:solidFill>
                          <a:schemeClr val="accent3">
                            <a:lumMod val="75000"/>
                          </a:schemeClr>
                        </a:solidFill>
                        <a:latin typeface="Garamond" pitchFamily="18" charset="0"/>
                        <a:ea typeface="+mn-ea"/>
                        <a:cs typeface="+mn-cs"/>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it-IT" sz="2400" b="1" i="0" kern="1200" dirty="0" smtClean="0">
                          <a:solidFill>
                            <a:schemeClr val="accent3">
                              <a:lumMod val="75000"/>
                            </a:schemeClr>
                          </a:solidFill>
                          <a:latin typeface="Garamond" pitchFamily="18" charset="0"/>
                          <a:ea typeface="+mn-ea"/>
                          <a:cs typeface="+mn-cs"/>
                        </a:rPr>
                        <a:t>Public </a:t>
                      </a:r>
                      <a:r>
                        <a:rPr lang="it-IT" sz="2400" b="1" i="0" kern="1200" dirty="0" smtClean="0">
                          <a:solidFill>
                            <a:schemeClr val="accent3">
                              <a:lumMod val="75000"/>
                            </a:schemeClr>
                          </a:solidFill>
                          <a:latin typeface="Garamond" pitchFamily="18" charset="0"/>
                          <a:ea typeface="+mn-ea"/>
                          <a:cs typeface="+mn-cs"/>
                        </a:rPr>
                        <a:t>Markets </a:t>
                      </a:r>
                      <a:r>
                        <a:rPr lang="it-IT" sz="2400" b="1" i="0" dirty="0" smtClean="0">
                          <a:solidFill>
                            <a:schemeClr val="accent3">
                              <a:lumMod val="75000"/>
                            </a:schemeClr>
                          </a:solidFill>
                          <a:latin typeface="Garamond" pitchFamily="18" charset="0"/>
                        </a:rPr>
                        <a:t>Components</a:t>
                      </a:r>
                      <a:endParaRPr lang="it-IT" sz="2400" b="1" i="0" kern="1200" dirty="0" smtClean="0">
                        <a:solidFill>
                          <a:schemeClr val="accent3">
                            <a:lumMod val="75000"/>
                          </a:schemeClr>
                        </a:solidFill>
                        <a:latin typeface="Garamond" pitchFamily="18" charset="0"/>
                        <a:ea typeface="+mn-ea"/>
                        <a:cs typeface="+mn-cs"/>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5095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it-IT" sz="2400" b="1" kern="1200" dirty="0" smtClean="0">
                          <a:solidFill>
                            <a:srgbClr val="C00000"/>
                          </a:solidFill>
                          <a:latin typeface="Garamond" pitchFamily="18" charset="0"/>
                          <a:ea typeface="+mn-ea"/>
                          <a:cs typeface="+mn-cs"/>
                        </a:rPr>
                        <a:t>Equity/Owners </a:t>
                      </a:r>
                      <a:r>
                        <a:rPr lang="it-IT" sz="2400" b="1" dirty="0" smtClean="0">
                          <a:solidFill>
                            <a:srgbClr val="C00000"/>
                          </a:solidFill>
                          <a:latin typeface="Garamond" pitchFamily="18" charset="0"/>
                        </a:rPr>
                        <a:t>Interests</a:t>
                      </a:r>
                      <a:endParaRPr lang="it-IT" sz="2400" b="1" kern="1200" dirty="0" smtClean="0">
                        <a:solidFill>
                          <a:srgbClr val="C00000"/>
                        </a:solidFill>
                        <a:latin typeface="Garamond" pitchFamily="18" charset="0"/>
                        <a:ea typeface="+mn-ea"/>
                        <a:cs typeface="+mn-cs"/>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it-IT" sz="2400" kern="1200" dirty="0" smtClean="0">
                          <a:solidFill>
                            <a:schemeClr val="tx1"/>
                          </a:solidFill>
                          <a:latin typeface="Garamond" pitchFamily="18" charset="0"/>
                          <a:ea typeface="+mn-ea"/>
                          <a:cs typeface="+mn-cs"/>
                        </a:rPr>
                        <a:t>Individuals, firms, and institutions</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it-IT" sz="2400" kern="1200" dirty="0" smtClean="0">
                          <a:solidFill>
                            <a:schemeClr val="tx1"/>
                          </a:solidFill>
                          <a:latin typeface="Garamond" pitchFamily="18" charset="0"/>
                          <a:ea typeface="+mn-ea"/>
                          <a:cs typeface="+mn-cs"/>
                        </a:rPr>
                        <a:t>Investors in publicly traded real estate companies</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0171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it-IT" sz="2400" b="1" kern="1200" dirty="0" smtClean="0">
                          <a:solidFill>
                            <a:srgbClr val="C00000"/>
                          </a:solidFill>
                          <a:latin typeface="Garamond" pitchFamily="18" charset="0"/>
                          <a:ea typeface="+mn-ea"/>
                          <a:cs typeface="+mn-cs"/>
                        </a:rPr>
                        <a:t>Debt/Lenders </a:t>
                      </a:r>
                      <a:r>
                        <a:rPr lang="it-IT" sz="2400" b="1" dirty="0" smtClean="0">
                          <a:solidFill>
                            <a:srgbClr val="C00000"/>
                          </a:solidFill>
                          <a:latin typeface="Garamond" pitchFamily="18" charset="0"/>
                        </a:rPr>
                        <a:t>Interests</a:t>
                      </a:r>
                      <a:endParaRPr lang="it-IT" sz="2400" b="1" kern="1200" dirty="0" smtClean="0">
                        <a:solidFill>
                          <a:srgbClr val="C00000"/>
                        </a:solidFill>
                        <a:latin typeface="Garamond" pitchFamily="18" charset="0"/>
                        <a:ea typeface="+mn-ea"/>
                        <a:cs typeface="+mn-cs"/>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it-IT" sz="2400" kern="1200" dirty="0" smtClean="0">
                          <a:solidFill>
                            <a:schemeClr val="tx1"/>
                          </a:solidFill>
                          <a:latin typeface="Garamond" pitchFamily="18" charset="0"/>
                          <a:ea typeface="+mn-ea"/>
                          <a:cs typeface="+mn-cs"/>
                        </a:rPr>
                        <a:t>Banks, Insurance companies, private lenders</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it-IT" sz="2400" kern="1200" dirty="0" smtClean="0">
                          <a:solidFill>
                            <a:schemeClr val="tx1"/>
                          </a:solidFill>
                          <a:latin typeface="Garamond" pitchFamily="18" charset="0"/>
                          <a:ea typeface="+mn-ea"/>
                          <a:cs typeface="+mn-cs"/>
                        </a:rPr>
                        <a:t>Investors in mortgage-backed securities </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9657712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10972800" cy="676728"/>
          </a:xfrm>
          <a:prstGeom prst="rect">
            <a:avLst/>
          </a:prstGeom>
        </p:spPr>
        <p:txBody>
          <a:bodyPr>
            <a:noAutofit/>
          </a:bodyPr>
          <a:lstStyle>
            <a:lvl1pPr algn="l" defTabSz="914400" rtl="0" eaLnBrk="1" latinLnBrk="0" hangingPunct="1">
              <a:spcBef>
                <a:spcPct val="0"/>
              </a:spcBef>
              <a:buNone/>
              <a:defRPr sz="3600" kern="1200">
                <a:solidFill>
                  <a:schemeClr val="accent2">
                    <a:lumMod val="75000"/>
                  </a:schemeClr>
                </a:solidFill>
                <a:latin typeface="+mj-lt"/>
                <a:ea typeface="+mj-ea"/>
                <a:cs typeface="+mj-cs"/>
              </a:defRPr>
            </a:lvl1pPr>
          </a:lstStyle>
          <a:p>
            <a:pPr algn="ctr"/>
            <a:r>
              <a:rPr lang="en-US" b="1" dirty="0">
                <a:solidFill>
                  <a:srgbClr val="C00000"/>
                </a:solidFill>
                <a:latin typeface="Comic Sans MS" pitchFamily="66" charset="0"/>
              </a:rPr>
              <a:t>Government</a:t>
            </a:r>
            <a:endParaRPr lang="en-US" b="1" dirty="0">
              <a:solidFill>
                <a:srgbClr val="C00000"/>
              </a:solidFill>
              <a:latin typeface="Comic Sans MS" pitchFamily="66" charset="0"/>
            </a:endParaRPr>
          </a:p>
        </p:txBody>
      </p:sp>
      <p:sp>
        <p:nvSpPr>
          <p:cNvPr id="5" name="Rectangle 4"/>
          <p:cNvSpPr/>
          <p:nvPr/>
        </p:nvSpPr>
        <p:spPr>
          <a:xfrm>
            <a:off x="248338" y="2534556"/>
            <a:ext cx="5076370" cy="1569660"/>
          </a:xfrm>
          <a:prstGeom prst="rect">
            <a:avLst/>
          </a:prstGeom>
        </p:spPr>
        <p:txBody>
          <a:bodyPr wrap="square">
            <a:spAutoFit/>
          </a:bodyPr>
          <a:lstStyle/>
          <a:p>
            <a:pPr algn="ctr"/>
            <a:r>
              <a:rPr lang="en-US" sz="2400" b="1" dirty="0" smtClean="0">
                <a:solidFill>
                  <a:srgbClr val="C00000"/>
                </a:solidFill>
                <a:latin typeface="Garamond" pitchFamily="18" charset="0"/>
              </a:rPr>
              <a:t>Zoning Codes</a:t>
            </a:r>
            <a:r>
              <a:rPr lang="en-US" sz="2400" dirty="0">
                <a:latin typeface="Garamond" pitchFamily="18" charset="0"/>
              </a:rPr>
              <a:t>, </a:t>
            </a:r>
            <a:r>
              <a:rPr lang="en-US" sz="2400" b="1" dirty="0" smtClean="0">
                <a:solidFill>
                  <a:srgbClr val="C00000"/>
                </a:solidFill>
                <a:latin typeface="Garamond" pitchFamily="18" charset="0"/>
              </a:rPr>
              <a:t>Land Use Regulations</a:t>
            </a:r>
            <a:r>
              <a:rPr lang="en-US" sz="2400" dirty="0">
                <a:latin typeface="Garamond" pitchFamily="18" charset="0"/>
              </a:rPr>
              <a:t>, </a:t>
            </a:r>
            <a:r>
              <a:rPr lang="en-US" sz="2400" b="1" dirty="0" smtClean="0">
                <a:solidFill>
                  <a:srgbClr val="C00000"/>
                </a:solidFill>
                <a:latin typeface="Garamond" pitchFamily="18" charset="0"/>
              </a:rPr>
              <a:t>Fees </a:t>
            </a:r>
            <a:r>
              <a:rPr lang="en-US" sz="2400" b="1" dirty="0">
                <a:solidFill>
                  <a:srgbClr val="C00000"/>
                </a:solidFill>
                <a:latin typeface="Garamond" pitchFamily="18" charset="0"/>
              </a:rPr>
              <a:t>on </a:t>
            </a:r>
            <a:r>
              <a:rPr lang="en-US" sz="2400" b="1" dirty="0" smtClean="0">
                <a:solidFill>
                  <a:srgbClr val="C00000"/>
                </a:solidFill>
                <a:latin typeface="Garamond" pitchFamily="18" charset="0"/>
              </a:rPr>
              <a:t>New Land Development </a:t>
            </a:r>
            <a:r>
              <a:rPr lang="en-US" sz="2400" dirty="0">
                <a:latin typeface="Garamond" pitchFamily="18" charset="0"/>
              </a:rPr>
              <a:t>and </a:t>
            </a:r>
            <a:r>
              <a:rPr lang="en-US" sz="2400" b="1" dirty="0" smtClean="0">
                <a:solidFill>
                  <a:srgbClr val="C00000"/>
                </a:solidFill>
                <a:latin typeface="Garamond" pitchFamily="18" charset="0"/>
              </a:rPr>
              <a:t>Building Codes </a:t>
            </a:r>
            <a:r>
              <a:rPr lang="en-US" sz="2400" dirty="0">
                <a:latin typeface="Garamond" pitchFamily="18" charset="0"/>
              </a:rPr>
              <a:t>that restrict methods of </a:t>
            </a:r>
            <a:r>
              <a:rPr lang="en-US" sz="2400" dirty="0" smtClean="0">
                <a:latin typeface="Garamond" pitchFamily="18" charset="0"/>
              </a:rPr>
              <a:t>construction</a:t>
            </a:r>
            <a:endParaRPr lang="en-US" sz="2400" dirty="0">
              <a:latin typeface="Garamond" pitchFamily="18" charset="0"/>
            </a:endParaRPr>
          </a:p>
        </p:txBody>
      </p:sp>
      <p:pic>
        <p:nvPicPr>
          <p:cNvPr id="2050" name="Picture 2" descr="Image result for Regulation 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15236" y="1239156"/>
            <a:ext cx="1295400" cy="12954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5553309" y="2541132"/>
            <a:ext cx="5181600" cy="1569660"/>
          </a:xfrm>
          <a:prstGeom prst="rect">
            <a:avLst/>
          </a:prstGeom>
        </p:spPr>
        <p:txBody>
          <a:bodyPr wrap="square">
            <a:spAutoFit/>
          </a:bodyPr>
          <a:lstStyle/>
          <a:p>
            <a:pPr algn="ctr"/>
            <a:r>
              <a:rPr lang="it-IT" sz="2400" dirty="0" smtClean="0">
                <a:latin typeface="Garamond" pitchFamily="18" charset="0"/>
              </a:rPr>
              <a:t>Provision of </a:t>
            </a:r>
            <a:r>
              <a:rPr lang="it-IT" sz="2400" b="1" dirty="0" smtClean="0">
                <a:solidFill>
                  <a:srgbClr val="C00000"/>
                </a:solidFill>
                <a:latin typeface="Garamond" pitchFamily="18" charset="0"/>
              </a:rPr>
              <a:t>roads</a:t>
            </a:r>
            <a:r>
              <a:rPr lang="it-IT" sz="2400" dirty="0" smtClean="0">
                <a:latin typeface="Garamond" pitchFamily="18" charset="0"/>
              </a:rPr>
              <a:t>, </a:t>
            </a:r>
            <a:r>
              <a:rPr lang="it-IT" sz="2400" b="1" dirty="0">
                <a:solidFill>
                  <a:srgbClr val="C00000"/>
                </a:solidFill>
                <a:latin typeface="Garamond" pitchFamily="18" charset="0"/>
              </a:rPr>
              <a:t>bridges</a:t>
            </a:r>
            <a:r>
              <a:rPr lang="it-IT" sz="2400" dirty="0" smtClean="0">
                <a:latin typeface="Garamond" pitchFamily="18" charset="0"/>
              </a:rPr>
              <a:t>, </a:t>
            </a:r>
            <a:r>
              <a:rPr lang="it-IT" sz="2400" b="1" dirty="0">
                <a:solidFill>
                  <a:srgbClr val="C00000"/>
                </a:solidFill>
                <a:latin typeface="Garamond" pitchFamily="18" charset="0"/>
              </a:rPr>
              <a:t>mass transit</a:t>
            </a:r>
            <a:r>
              <a:rPr lang="it-IT" sz="2400" dirty="0" smtClean="0">
                <a:latin typeface="Garamond" pitchFamily="18" charset="0"/>
              </a:rPr>
              <a:t>, </a:t>
            </a:r>
            <a:r>
              <a:rPr lang="it-IT" sz="2400" b="1" dirty="0">
                <a:solidFill>
                  <a:srgbClr val="C00000"/>
                </a:solidFill>
                <a:latin typeface="Garamond" pitchFamily="18" charset="0"/>
              </a:rPr>
              <a:t>utilities</a:t>
            </a:r>
            <a:r>
              <a:rPr lang="it-IT" sz="2400" dirty="0" smtClean="0">
                <a:latin typeface="Garamond" pitchFamily="18" charset="0"/>
              </a:rPr>
              <a:t>, </a:t>
            </a:r>
            <a:r>
              <a:rPr lang="it-IT" sz="2400" b="1" dirty="0">
                <a:solidFill>
                  <a:srgbClr val="C00000"/>
                </a:solidFill>
                <a:latin typeface="Garamond" pitchFamily="18" charset="0"/>
              </a:rPr>
              <a:t>flood control</a:t>
            </a:r>
            <a:r>
              <a:rPr lang="it-IT" sz="2400" dirty="0" smtClean="0">
                <a:latin typeface="Garamond" pitchFamily="18" charset="0"/>
              </a:rPr>
              <a:t>, </a:t>
            </a:r>
            <a:r>
              <a:rPr lang="it-IT" sz="2400" b="1" dirty="0">
                <a:solidFill>
                  <a:srgbClr val="C00000"/>
                </a:solidFill>
                <a:latin typeface="Garamond" pitchFamily="18" charset="0"/>
              </a:rPr>
              <a:t>schools</a:t>
            </a:r>
            <a:r>
              <a:rPr lang="it-IT" sz="2400" dirty="0" smtClean="0">
                <a:latin typeface="Garamond" pitchFamily="18" charset="0"/>
              </a:rPr>
              <a:t>, </a:t>
            </a:r>
            <a:r>
              <a:rPr lang="it-IT" sz="2400" b="1" dirty="0">
                <a:solidFill>
                  <a:srgbClr val="C00000"/>
                </a:solidFill>
                <a:latin typeface="Garamond" pitchFamily="18" charset="0"/>
              </a:rPr>
              <a:t>social services</a:t>
            </a:r>
            <a:r>
              <a:rPr lang="it-IT" sz="2400" dirty="0" smtClean="0">
                <a:latin typeface="Garamond" pitchFamily="18" charset="0"/>
              </a:rPr>
              <a:t>, and other </a:t>
            </a:r>
            <a:r>
              <a:rPr lang="it-IT" sz="2400" b="1" dirty="0">
                <a:solidFill>
                  <a:srgbClr val="C00000"/>
                </a:solidFill>
                <a:latin typeface="Garamond" pitchFamily="18" charset="0"/>
              </a:rPr>
              <a:t>infrastructure</a:t>
            </a:r>
            <a:r>
              <a:rPr lang="it-IT" sz="2400" dirty="0" smtClean="0">
                <a:latin typeface="Garamond" pitchFamily="18" charset="0"/>
              </a:rPr>
              <a:t> of the community</a:t>
            </a:r>
            <a:endParaRPr lang="it-IT" sz="2400" dirty="0">
              <a:latin typeface="Garamond" pitchFamily="18" charset="0"/>
            </a:endParaRPr>
          </a:p>
        </p:txBody>
      </p:sp>
      <p:sp>
        <p:nvSpPr>
          <p:cNvPr id="7" name="Rectangle 6"/>
          <p:cNvSpPr/>
          <p:nvPr/>
        </p:nvSpPr>
        <p:spPr>
          <a:xfrm>
            <a:off x="152399" y="663609"/>
            <a:ext cx="7377917" cy="461665"/>
          </a:xfrm>
          <a:prstGeom prst="rect">
            <a:avLst/>
          </a:prstGeom>
        </p:spPr>
        <p:txBody>
          <a:bodyPr wrap="none">
            <a:spAutoFit/>
          </a:bodyPr>
          <a:lstStyle/>
          <a:p>
            <a:r>
              <a:rPr lang="en-US" sz="2400" dirty="0">
                <a:latin typeface="Garamond" pitchFamily="18" charset="0"/>
              </a:rPr>
              <a:t>Affects the </a:t>
            </a:r>
            <a:r>
              <a:rPr lang="en-US" sz="2400" dirty="0" smtClean="0">
                <a:latin typeface="Garamond" pitchFamily="18" charset="0"/>
              </a:rPr>
              <a:t>supply, cost </a:t>
            </a:r>
            <a:r>
              <a:rPr lang="it-IT" sz="2400" dirty="0">
                <a:latin typeface="Garamond" pitchFamily="18" charset="0"/>
              </a:rPr>
              <a:t>and quality</a:t>
            </a:r>
            <a:r>
              <a:rPr lang="en-US" sz="2400" dirty="0" smtClean="0">
                <a:latin typeface="Garamond" pitchFamily="18" charset="0"/>
              </a:rPr>
              <a:t> </a:t>
            </a:r>
            <a:r>
              <a:rPr lang="en-US" sz="2400" dirty="0">
                <a:latin typeface="Garamond" pitchFamily="18" charset="0"/>
              </a:rPr>
              <a:t>of real estate </a:t>
            </a:r>
            <a:r>
              <a:rPr lang="en-US" sz="2400" dirty="0" smtClean="0">
                <a:latin typeface="Garamond" pitchFamily="18" charset="0"/>
              </a:rPr>
              <a:t>through… </a:t>
            </a:r>
            <a:endParaRPr lang="en-US" sz="2400" dirty="0">
              <a:latin typeface="Garamond" pitchFamily="18" charset="0"/>
            </a:endParaRPr>
          </a:p>
        </p:txBody>
      </p:sp>
      <p:pic>
        <p:nvPicPr>
          <p:cNvPr id="2052" name="Picture 4" descr="Image result for provision of roads, bridges, mass transit, utilities, flood control, schools, social services, and other infrastructure of the community. 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20208" y="1147044"/>
            <a:ext cx="1581619" cy="1387511"/>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Image result for Income tax policy 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6664" y="4501243"/>
            <a:ext cx="1667328" cy="1667328"/>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335864" y="6172200"/>
            <a:ext cx="2408929" cy="461665"/>
          </a:xfrm>
          <a:prstGeom prst="rect">
            <a:avLst/>
          </a:prstGeom>
        </p:spPr>
        <p:txBody>
          <a:bodyPr wrap="none">
            <a:spAutoFit/>
          </a:bodyPr>
          <a:lstStyle/>
          <a:p>
            <a:r>
              <a:rPr lang="it-IT" sz="2400" dirty="0">
                <a:latin typeface="Garamond" pitchFamily="18" charset="0"/>
              </a:rPr>
              <a:t>Income </a:t>
            </a:r>
            <a:r>
              <a:rPr lang="it-IT" sz="2400" dirty="0" smtClean="0">
                <a:latin typeface="Garamond" pitchFamily="18" charset="0"/>
              </a:rPr>
              <a:t>Tax Policy</a:t>
            </a:r>
            <a:endParaRPr lang="en-US" sz="2400" dirty="0">
              <a:latin typeface="Garamond" pitchFamily="18" charset="0"/>
            </a:endParaRPr>
          </a:p>
        </p:txBody>
      </p:sp>
      <p:sp>
        <p:nvSpPr>
          <p:cNvPr id="15" name="Rectangle 14"/>
          <p:cNvSpPr/>
          <p:nvPr/>
        </p:nvSpPr>
        <p:spPr>
          <a:xfrm>
            <a:off x="4452687" y="6224391"/>
            <a:ext cx="2201244" cy="461665"/>
          </a:xfrm>
          <a:prstGeom prst="rect">
            <a:avLst/>
          </a:prstGeom>
        </p:spPr>
        <p:txBody>
          <a:bodyPr wrap="none">
            <a:spAutoFit/>
          </a:bodyPr>
          <a:lstStyle/>
          <a:p>
            <a:r>
              <a:rPr lang="it-IT" sz="2400" dirty="0">
                <a:latin typeface="Garamond" pitchFamily="18" charset="0"/>
              </a:rPr>
              <a:t>Housing </a:t>
            </a:r>
            <a:r>
              <a:rPr lang="it-IT" sz="2400" dirty="0" smtClean="0">
                <a:latin typeface="Garamond" pitchFamily="18" charset="0"/>
              </a:rPr>
              <a:t>Subsidy</a:t>
            </a:r>
            <a:endParaRPr lang="it-IT" sz="2400" dirty="0">
              <a:latin typeface="Garamond" pitchFamily="18" charset="0"/>
            </a:endParaRPr>
          </a:p>
        </p:txBody>
      </p:sp>
      <p:sp>
        <p:nvSpPr>
          <p:cNvPr id="16" name="Rectangle 15"/>
          <p:cNvSpPr/>
          <p:nvPr/>
        </p:nvSpPr>
        <p:spPr>
          <a:xfrm>
            <a:off x="8056793" y="6224391"/>
            <a:ext cx="2670859" cy="461665"/>
          </a:xfrm>
          <a:prstGeom prst="rect">
            <a:avLst/>
          </a:prstGeom>
        </p:spPr>
        <p:txBody>
          <a:bodyPr wrap="none">
            <a:spAutoFit/>
          </a:bodyPr>
          <a:lstStyle/>
          <a:p>
            <a:r>
              <a:rPr lang="it-IT" sz="2400" dirty="0">
                <a:latin typeface="Garamond" pitchFamily="18" charset="0"/>
              </a:rPr>
              <a:t>Environmental </a:t>
            </a:r>
            <a:r>
              <a:rPr lang="it-IT" sz="2400" dirty="0" smtClean="0">
                <a:latin typeface="Garamond" pitchFamily="18" charset="0"/>
              </a:rPr>
              <a:t>Laws</a:t>
            </a:r>
            <a:endParaRPr lang="en-US" sz="2400" dirty="0">
              <a:latin typeface="Garamond" pitchFamily="18" charset="0"/>
            </a:endParaRPr>
          </a:p>
        </p:txBody>
      </p:sp>
      <p:pic>
        <p:nvPicPr>
          <p:cNvPr id="2056" name="Picture 8" descr="Image result for Housing Subsidy 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03049" y="4484647"/>
            <a:ext cx="1700519" cy="1700519"/>
          </a:xfrm>
          <a:prstGeom prst="rect">
            <a:avLst/>
          </a:prstGeom>
          <a:noFill/>
          <a:extLst>
            <a:ext uri="{909E8E84-426E-40DD-AFC4-6F175D3DCCD1}">
              <a14:hiddenFill xmlns:a14="http://schemas.microsoft.com/office/drawing/2010/main">
                <a:solidFill>
                  <a:srgbClr val="FFFFFF"/>
                </a:solidFill>
              </a14:hiddenFill>
            </a:ext>
          </a:extLst>
        </p:spPr>
      </p:pic>
      <p:sp>
        <p:nvSpPr>
          <p:cNvPr id="10" name="AutoShape 12" descr="Related imag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62" name="Picture 14" descr="Related imag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25422" y="4571615"/>
            <a:ext cx="1930220" cy="16945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71718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10972800" cy="676728"/>
          </a:xfrm>
          <a:prstGeom prst="rect">
            <a:avLst/>
          </a:prstGeom>
        </p:spPr>
        <p:txBody>
          <a:bodyPr>
            <a:noAutofit/>
          </a:bodyPr>
          <a:lstStyle>
            <a:lvl1pPr algn="l" defTabSz="914400" rtl="0" eaLnBrk="1" latinLnBrk="0" hangingPunct="1">
              <a:spcBef>
                <a:spcPct val="0"/>
              </a:spcBef>
              <a:buNone/>
              <a:defRPr sz="3600" kern="1200">
                <a:solidFill>
                  <a:schemeClr val="accent2">
                    <a:lumMod val="75000"/>
                  </a:schemeClr>
                </a:solidFill>
                <a:latin typeface="+mj-lt"/>
                <a:ea typeface="+mj-ea"/>
                <a:cs typeface="+mj-cs"/>
              </a:defRPr>
            </a:lvl1pPr>
          </a:lstStyle>
          <a:p>
            <a:pPr algn="ctr"/>
            <a:r>
              <a:rPr lang="en-US" b="1" dirty="0">
                <a:solidFill>
                  <a:srgbClr val="C00000"/>
                </a:solidFill>
                <a:latin typeface="Comic Sans MS" pitchFamily="66" charset="0"/>
              </a:rPr>
              <a:t>Interaction of </a:t>
            </a:r>
            <a:r>
              <a:rPr lang="en-US" b="1" dirty="0" smtClean="0">
                <a:solidFill>
                  <a:srgbClr val="C00000"/>
                </a:solidFill>
                <a:latin typeface="Comic Sans MS" pitchFamily="66" charset="0"/>
              </a:rPr>
              <a:t>Value Determining </a:t>
            </a:r>
            <a:r>
              <a:rPr lang="en-US" b="1" dirty="0">
                <a:solidFill>
                  <a:srgbClr val="C00000"/>
                </a:solidFill>
                <a:latin typeface="Comic Sans MS" pitchFamily="66" charset="0"/>
              </a:rPr>
              <a:t>Sectors</a:t>
            </a:r>
            <a:endParaRPr lang="en-US" b="1" dirty="0">
              <a:solidFill>
                <a:srgbClr val="C00000"/>
              </a:solidFill>
              <a:latin typeface="Comic Sans MS" pitchFamily="66" charset="0"/>
            </a:endParaRPr>
          </a:p>
        </p:txBody>
      </p:sp>
      <p:sp>
        <p:nvSpPr>
          <p:cNvPr id="7" name="AutoShape 2" descr="Image result for real property and personal propert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0700" y="676728"/>
            <a:ext cx="7391400" cy="6125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337871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10972800" cy="676728"/>
          </a:xfrm>
          <a:prstGeom prst="rect">
            <a:avLst/>
          </a:prstGeom>
        </p:spPr>
        <p:txBody>
          <a:bodyPr>
            <a:noAutofit/>
          </a:bodyPr>
          <a:lstStyle>
            <a:lvl1pPr algn="l" defTabSz="914400" rtl="0" eaLnBrk="1" latinLnBrk="0" hangingPunct="1">
              <a:spcBef>
                <a:spcPct val="0"/>
              </a:spcBef>
              <a:buNone/>
              <a:defRPr sz="3600" kern="1200">
                <a:solidFill>
                  <a:schemeClr val="accent2">
                    <a:lumMod val="75000"/>
                  </a:schemeClr>
                </a:solidFill>
                <a:latin typeface="+mj-lt"/>
                <a:ea typeface="+mj-ea"/>
                <a:cs typeface="+mj-cs"/>
              </a:defRPr>
            </a:lvl1pPr>
          </a:lstStyle>
          <a:p>
            <a:pPr algn="ctr"/>
            <a:r>
              <a:rPr lang="en-US" b="1" dirty="0">
                <a:solidFill>
                  <a:srgbClr val="C00000"/>
                </a:solidFill>
                <a:latin typeface="Comic Sans MS" pitchFamily="66" charset="0"/>
              </a:rPr>
              <a:t>Characteristics of Real Estate Market</a:t>
            </a:r>
            <a:endParaRPr lang="en-US" b="1" dirty="0">
              <a:solidFill>
                <a:srgbClr val="C00000"/>
              </a:solidFill>
              <a:latin typeface="Comic Sans MS" pitchFamily="66" charset="0"/>
            </a:endParaRPr>
          </a:p>
        </p:txBody>
      </p:sp>
      <p:sp>
        <p:nvSpPr>
          <p:cNvPr id="3" name="Rectangle 2"/>
          <p:cNvSpPr/>
          <p:nvPr/>
        </p:nvSpPr>
        <p:spPr>
          <a:xfrm>
            <a:off x="460375" y="4419600"/>
            <a:ext cx="10055224" cy="1754326"/>
          </a:xfrm>
          <a:prstGeom prst="rect">
            <a:avLst/>
          </a:prstGeom>
          <a:solidFill>
            <a:schemeClr val="bg1">
              <a:lumMod val="95000"/>
            </a:schemeClr>
          </a:solidFill>
          <a:ln>
            <a:solidFill>
              <a:schemeClr val="bg1">
                <a:lumMod val="75000"/>
              </a:schemeClr>
            </a:solidFill>
          </a:ln>
        </p:spPr>
        <p:txBody>
          <a:bodyPr wrap="square">
            <a:spAutoFit/>
          </a:bodyPr>
          <a:lstStyle/>
          <a:p>
            <a:pPr algn="ctr">
              <a:lnSpc>
                <a:spcPct val="150000"/>
              </a:lnSpc>
            </a:pPr>
            <a:r>
              <a:rPr lang="en-US" sz="2400" dirty="0">
                <a:latin typeface="Garamond" pitchFamily="18" charset="0"/>
              </a:rPr>
              <a:t>Due to these two factors the buying, selling and leasing of real estate tends to be </a:t>
            </a:r>
            <a:r>
              <a:rPr lang="en-US" sz="2400" b="1" dirty="0">
                <a:solidFill>
                  <a:srgbClr val="C00000"/>
                </a:solidFill>
                <a:latin typeface="Garamond" pitchFamily="18" charset="0"/>
              </a:rPr>
              <a:t>localized</a:t>
            </a:r>
            <a:r>
              <a:rPr lang="en-US" sz="2400" dirty="0">
                <a:latin typeface="Garamond" pitchFamily="18" charset="0"/>
              </a:rPr>
              <a:t> and </a:t>
            </a:r>
            <a:r>
              <a:rPr lang="en-US" sz="2400" b="1" dirty="0">
                <a:solidFill>
                  <a:srgbClr val="C00000"/>
                </a:solidFill>
                <a:latin typeface="Garamond" pitchFamily="18" charset="0"/>
              </a:rPr>
              <a:t>highly segmented</a:t>
            </a:r>
            <a:r>
              <a:rPr lang="en-US" sz="2400" dirty="0">
                <a:latin typeface="Garamond" pitchFamily="18" charset="0"/>
              </a:rPr>
              <a:t>, with privately negotiated transactions and high transaction costs. </a:t>
            </a:r>
          </a:p>
        </p:txBody>
      </p:sp>
      <p:sp>
        <p:nvSpPr>
          <p:cNvPr id="7" name="AutoShape 2" descr="Image result for real property and personal propert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 name="Rectangle 1"/>
          <p:cNvSpPr/>
          <p:nvPr/>
        </p:nvSpPr>
        <p:spPr>
          <a:xfrm>
            <a:off x="2199872" y="3310233"/>
            <a:ext cx="2051524" cy="461665"/>
          </a:xfrm>
          <a:prstGeom prst="rect">
            <a:avLst/>
          </a:prstGeom>
        </p:spPr>
        <p:txBody>
          <a:bodyPr wrap="none">
            <a:spAutoFit/>
          </a:bodyPr>
          <a:lstStyle/>
          <a:p>
            <a:r>
              <a:rPr lang="en-US" sz="2400" b="1" dirty="0" smtClean="0">
                <a:solidFill>
                  <a:srgbClr val="C00000"/>
                </a:solidFill>
                <a:latin typeface="Garamond" pitchFamily="18" charset="0"/>
              </a:rPr>
              <a:t>Heterogeneity</a:t>
            </a:r>
            <a:endParaRPr lang="en-US" sz="2400" b="1" dirty="0">
              <a:solidFill>
                <a:srgbClr val="C00000"/>
              </a:solidFill>
            </a:endParaRPr>
          </a:p>
        </p:txBody>
      </p:sp>
      <p:sp>
        <p:nvSpPr>
          <p:cNvPr id="5" name="Rectangle 4"/>
          <p:cNvSpPr/>
          <p:nvPr/>
        </p:nvSpPr>
        <p:spPr>
          <a:xfrm>
            <a:off x="0" y="664084"/>
            <a:ext cx="10972800" cy="461665"/>
          </a:xfrm>
          <a:prstGeom prst="rect">
            <a:avLst/>
          </a:prstGeom>
        </p:spPr>
        <p:txBody>
          <a:bodyPr wrap="square">
            <a:spAutoFit/>
          </a:bodyPr>
          <a:lstStyle/>
          <a:p>
            <a:pPr algn="ctr"/>
            <a:r>
              <a:rPr lang="en-US" sz="2400" dirty="0">
                <a:latin typeface="Garamond" pitchFamily="18" charset="0"/>
              </a:rPr>
              <a:t>Real estate markets are unique when compared to other </a:t>
            </a:r>
            <a:r>
              <a:rPr lang="en-US" sz="2400" dirty="0" smtClean="0">
                <a:latin typeface="Garamond" pitchFamily="18" charset="0"/>
              </a:rPr>
              <a:t>goods</a:t>
            </a:r>
            <a:endParaRPr lang="en-US" sz="2400" dirty="0">
              <a:latin typeface="Garamond" pitchFamily="18" charset="0"/>
            </a:endParaRPr>
          </a:p>
        </p:txBody>
      </p:sp>
      <p:sp>
        <p:nvSpPr>
          <p:cNvPr id="15" name="Rectangle 14"/>
          <p:cNvSpPr/>
          <p:nvPr/>
        </p:nvSpPr>
        <p:spPr>
          <a:xfrm>
            <a:off x="6806408" y="3300740"/>
            <a:ext cx="1649811" cy="461665"/>
          </a:xfrm>
          <a:prstGeom prst="rect">
            <a:avLst/>
          </a:prstGeom>
        </p:spPr>
        <p:txBody>
          <a:bodyPr wrap="none">
            <a:spAutoFit/>
          </a:bodyPr>
          <a:lstStyle/>
          <a:p>
            <a:r>
              <a:rPr lang="en-US" sz="2400" b="1" dirty="0" smtClean="0">
                <a:solidFill>
                  <a:srgbClr val="C00000"/>
                </a:solidFill>
                <a:latin typeface="Garamond" pitchFamily="18" charset="0"/>
              </a:rPr>
              <a:t>Immobility</a:t>
            </a:r>
            <a:endParaRPr lang="en-US" sz="2400" b="1" dirty="0">
              <a:solidFill>
                <a:srgbClr val="C00000"/>
              </a:solidFill>
            </a:endParaRPr>
          </a:p>
        </p:txBody>
      </p:sp>
      <p:pic>
        <p:nvPicPr>
          <p:cNvPr id="4098" name="Picture 2"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73036" y="1635871"/>
            <a:ext cx="2905196" cy="1664869"/>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Image result for mobility 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65005" y="1850615"/>
            <a:ext cx="1491213" cy="14469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15968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10972800" cy="676728"/>
          </a:xfrm>
          <a:prstGeom prst="rect">
            <a:avLst/>
          </a:prstGeom>
        </p:spPr>
        <p:txBody>
          <a:bodyPr>
            <a:noAutofit/>
          </a:bodyPr>
          <a:lstStyle>
            <a:lvl1pPr algn="l" defTabSz="914400" rtl="0" eaLnBrk="1" latinLnBrk="0" hangingPunct="1">
              <a:spcBef>
                <a:spcPct val="0"/>
              </a:spcBef>
              <a:buNone/>
              <a:defRPr sz="3600" kern="1200">
                <a:solidFill>
                  <a:schemeClr val="accent2">
                    <a:lumMod val="75000"/>
                  </a:schemeClr>
                </a:solidFill>
                <a:latin typeface="+mj-lt"/>
                <a:ea typeface="+mj-ea"/>
                <a:cs typeface="+mj-cs"/>
              </a:defRPr>
            </a:lvl1pPr>
          </a:lstStyle>
          <a:p>
            <a:pPr algn="ctr"/>
            <a:r>
              <a:rPr lang="en-US" b="1" dirty="0" smtClean="0">
                <a:solidFill>
                  <a:srgbClr val="C00000"/>
                </a:solidFill>
                <a:latin typeface="Comic Sans MS" pitchFamily="66" charset="0"/>
              </a:rPr>
              <a:t>Heterogeneous </a:t>
            </a:r>
            <a:r>
              <a:rPr lang="en-US" b="1" dirty="0">
                <a:solidFill>
                  <a:srgbClr val="C00000"/>
                </a:solidFill>
                <a:latin typeface="Comic Sans MS" pitchFamily="66" charset="0"/>
              </a:rPr>
              <a:t>Product</a:t>
            </a:r>
            <a:endParaRPr lang="en-US" b="1" dirty="0">
              <a:solidFill>
                <a:srgbClr val="C00000"/>
              </a:solidFill>
              <a:latin typeface="Comic Sans MS" pitchFamily="66" charset="0"/>
            </a:endParaRPr>
          </a:p>
        </p:txBody>
      </p:sp>
      <p:sp>
        <p:nvSpPr>
          <p:cNvPr id="7" name="AutoShape 2" descr="Image result for real property and personal propert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Rectangle 4"/>
          <p:cNvSpPr/>
          <p:nvPr/>
        </p:nvSpPr>
        <p:spPr>
          <a:xfrm>
            <a:off x="155574" y="676239"/>
            <a:ext cx="10664825" cy="4524315"/>
          </a:xfrm>
          <a:prstGeom prst="rect">
            <a:avLst/>
          </a:prstGeom>
        </p:spPr>
        <p:txBody>
          <a:bodyPr wrap="square">
            <a:spAutoFit/>
          </a:bodyPr>
          <a:lstStyle/>
          <a:p>
            <a:pPr marL="342900" indent="-342900" algn="just">
              <a:lnSpc>
                <a:spcPct val="150000"/>
              </a:lnSpc>
              <a:buFont typeface="Wingdings" pitchFamily="2" charset="2"/>
              <a:buChar char="q"/>
            </a:pPr>
            <a:r>
              <a:rPr lang="en-US" sz="2400" dirty="0">
                <a:latin typeface="Garamond" pitchFamily="18" charset="0"/>
              </a:rPr>
              <a:t>Real estate tends to be </a:t>
            </a:r>
            <a:r>
              <a:rPr lang="en-US" sz="2400" dirty="0">
                <a:solidFill>
                  <a:srgbClr val="C00000"/>
                </a:solidFill>
                <a:latin typeface="Garamond" pitchFamily="18" charset="0"/>
              </a:rPr>
              <a:t>heterogeneous</a:t>
            </a:r>
            <a:r>
              <a:rPr lang="en-US" sz="2400" dirty="0">
                <a:latin typeface="Garamond" pitchFamily="18" charset="0"/>
              </a:rPr>
              <a:t>, meaning that each property has </a:t>
            </a:r>
            <a:r>
              <a:rPr lang="en-US" sz="2400" dirty="0">
                <a:solidFill>
                  <a:srgbClr val="C00000"/>
                </a:solidFill>
                <a:latin typeface="Garamond" pitchFamily="18" charset="0"/>
              </a:rPr>
              <a:t>unique features </a:t>
            </a:r>
            <a:r>
              <a:rPr lang="en-US" sz="2400" dirty="0">
                <a:latin typeface="Garamond" pitchFamily="18" charset="0"/>
              </a:rPr>
              <a:t>and can be distinguished from one another. </a:t>
            </a:r>
          </a:p>
          <a:p>
            <a:pPr marL="342900" indent="-342900" algn="just">
              <a:lnSpc>
                <a:spcPct val="150000"/>
              </a:lnSpc>
              <a:buFont typeface="Wingdings" pitchFamily="2" charset="2"/>
              <a:buChar char="q"/>
            </a:pPr>
            <a:r>
              <a:rPr lang="en-US" sz="2400" dirty="0">
                <a:latin typeface="Garamond" pitchFamily="18" charset="0"/>
              </a:rPr>
              <a:t>For real estate, however, </a:t>
            </a:r>
            <a:r>
              <a:rPr lang="en-US" sz="2400" dirty="0">
                <a:solidFill>
                  <a:srgbClr val="C00000"/>
                </a:solidFill>
                <a:latin typeface="Garamond" pitchFamily="18" charset="0"/>
              </a:rPr>
              <a:t>age</a:t>
            </a:r>
            <a:r>
              <a:rPr lang="en-US" sz="2400" dirty="0">
                <a:latin typeface="Garamond" pitchFamily="18" charset="0"/>
              </a:rPr>
              <a:t>, </a:t>
            </a:r>
            <a:r>
              <a:rPr lang="en-US" sz="2400" dirty="0">
                <a:solidFill>
                  <a:srgbClr val="C00000"/>
                </a:solidFill>
                <a:latin typeface="Garamond" pitchFamily="18" charset="0"/>
              </a:rPr>
              <a:t>building design</a:t>
            </a:r>
            <a:r>
              <a:rPr lang="en-US" sz="2400" dirty="0">
                <a:latin typeface="Garamond" pitchFamily="18" charset="0"/>
              </a:rPr>
              <a:t>, and </a:t>
            </a:r>
            <a:r>
              <a:rPr lang="en-US" sz="2400" dirty="0">
                <a:solidFill>
                  <a:srgbClr val="C00000"/>
                </a:solidFill>
                <a:latin typeface="Garamond" pitchFamily="18" charset="0"/>
              </a:rPr>
              <a:t>especially location combine</a:t>
            </a:r>
            <a:r>
              <a:rPr lang="en-US" sz="2400" dirty="0">
                <a:latin typeface="Garamond" pitchFamily="18" charset="0"/>
              </a:rPr>
              <a:t> to give each property distinctive characteristics. </a:t>
            </a:r>
            <a:endParaRPr lang="en-US" sz="2400" dirty="0" smtClean="0">
              <a:latin typeface="Garamond" pitchFamily="18" charset="0"/>
            </a:endParaRPr>
          </a:p>
          <a:p>
            <a:pPr marL="342900" indent="-342900" algn="just">
              <a:lnSpc>
                <a:spcPct val="150000"/>
              </a:lnSpc>
              <a:buFont typeface="Wingdings" pitchFamily="2" charset="2"/>
              <a:buChar char="q"/>
            </a:pPr>
            <a:r>
              <a:rPr lang="en-US" sz="2400" dirty="0" smtClean="0">
                <a:latin typeface="Garamond" pitchFamily="18" charset="0"/>
              </a:rPr>
              <a:t>Even </a:t>
            </a:r>
            <a:r>
              <a:rPr lang="en-US" sz="2400" dirty="0">
                <a:latin typeface="Garamond" pitchFamily="18" charset="0"/>
              </a:rPr>
              <a:t>in residential neighborhoods with very similar houses, the locations differ. </a:t>
            </a:r>
            <a:endParaRPr lang="en-US" sz="2400" dirty="0" smtClean="0">
              <a:latin typeface="Garamond" pitchFamily="18" charset="0"/>
            </a:endParaRPr>
          </a:p>
          <a:p>
            <a:pPr marL="342900" indent="-342900" algn="just">
              <a:lnSpc>
                <a:spcPct val="150000"/>
              </a:lnSpc>
              <a:buFont typeface="Wingdings" pitchFamily="2" charset="2"/>
              <a:buChar char="q"/>
            </a:pPr>
            <a:r>
              <a:rPr lang="en-US" sz="2400" dirty="0" smtClean="0">
                <a:latin typeface="Garamond" pitchFamily="18" charset="0"/>
              </a:rPr>
              <a:t>Corner </a:t>
            </a:r>
            <a:r>
              <a:rPr lang="en-US" sz="2400" dirty="0">
                <a:latin typeface="Garamond" pitchFamily="18" charset="0"/>
              </a:rPr>
              <a:t>lots have different locational features than interior lots; their access to parks and transportation routes may differ, and the traffic patterns within the neighborhood create differences.</a:t>
            </a:r>
          </a:p>
        </p:txBody>
      </p:sp>
    </p:spTree>
    <p:extLst>
      <p:ext uri="{BB962C8B-B14F-4D97-AF65-F5344CB8AC3E}">
        <p14:creationId xmlns:p14="http://schemas.microsoft.com/office/powerpoint/2010/main" val="9319644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10972800" cy="676728"/>
          </a:xfrm>
          <a:prstGeom prst="rect">
            <a:avLst/>
          </a:prstGeom>
        </p:spPr>
        <p:txBody>
          <a:bodyPr>
            <a:noAutofit/>
          </a:bodyPr>
          <a:lstStyle>
            <a:lvl1pPr algn="l" defTabSz="914400" rtl="0" eaLnBrk="1" latinLnBrk="0" hangingPunct="1">
              <a:spcBef>
                <a:spcPct val="0"/>
              </a:spcBef>
              <a:buNone/>
              <a:defRPr sz="3600" kern="1200">
                <a:solidFill>
                  <a:schemeClr val="accent2">
                    <a:lumMod val="75000"/>
                  </a:schemeClr>
                </a:solidFill>
                <a:latin typeface="+mj-lt"/>
                <a:ea typeface="+mj-ea"/>
                <a:cs typeface="+mj-cs"/>
              </a:defRPr>
            </a:lvl1pPr>
          </a:lstStyle>
          <a:p>
            <a:pPr algn="ctr"/>
            <a:r>
              <a:rPr lang="en-US" b="1" dirty="0">
                <a:solidFill>
                  <a:srgbClr val="C00000"/>
                </a:solidFill>
                <a:latin typeface="Comic Sans MS" pitchFamily="66" charset="0"/>
              </a:rPr>
              <a:t>Immobile Products</a:t>
            </a:r>
            <a:endParaRPr lang="en-US" b="1" dirty="0">
              <a:solidFill>
                <a:srgbClr val="C00000"/>
              </a:solidFill>
              <a:latin typeface="Comic Sans MS" pitchFamily="66" charset="0"/>
            </a:endParaRPr>
          </a:p>
        </p:txBody>
      </p:sp>
      <p:sp>
        <p:nvSpPr>
          <p:cNvPr id="7" name="AutoShape 2" descr="Image result for real property and personal propert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Rectangle 4"/>
          <p:cNvSpPr/>
          <p:nvPr/>
        </p:nvSpPr>
        <p:spPr>
          <a:xfrm>
            <a:off x="155574" y="676239"/>
            <a:ext cx="10664825" cy="3970318"/>
          </a:xfrm>
          <a:prstGeom prst="rect">
            <a:avLst/>
          </a:prstGeom>
        </p:spPr>
        <p:txBody>
          <a:bodyPr wrap="square">
            <a:spAutoFit/>
          </a:bodyPr>
          <a:lstStyle/>
          <a:p>
            <a:pPr marL="342900" indent="-342900" algn="just">
              <a:lnSpc>
                <a:spcPct val="150000"/>
              </a:lnSpc>
              <a:buFont typeface="Wingdings" pitchFamily="2" charset="2"/>
              <a:buChar char="q"/>
            </a:pPr>
            <a:r>
              <a:rPr lang="en-US" sz="2400" dirty="0">
                <a:latin typeface="Garamond" pitchFamily="18" charset="0"/>
              </a:rPr>
              <a:t>Real estate is </a:t>
            </a:r>
            <a:r>
              <a:rPr lang="en-US" sz="2400" dirty="0">
                <a:solidFill>
                  <a:srgbClr val="C00000"/>
                </a:solidFill>
                <a:latin typeface="Garamond" pitchFamily="18" charset="0"/>
              </a:rPr>
              <a:t>immobile</a:t>
            </a:r>
            <a:r>
              <a:rPr lang="en-US" sz="2400" dirty="0">
                <a:latin typeface="Garamond" pitchFamily="18" charset="0"/>
              </a:rPr>
              <a:t>. Although it is sometimes physically possible to move a building from one location to another, this is generally not financially feasible. The vast majority of structures removed from the land are demolished rather than moved.</a:t>
            </a:r>
          </a:p>
          <a:p>
            <a:pPr marL="342900" indent="-342900" algn="just">
              <a:lnSpc>
                <a:spcPct val="150000"/>
              </a:lnSpc>
              <a:buFont typeface="Wingdings" pitchFamily="2" charset="2"/>
              <a:buChar char="q"/>
            </a:pPr>
            <a:r>
              <a:rPr lang="en-US" sz="2400" dirty="0">
                <a:latin typeface="Garamond" pitchFamily="18" charset="0"/>
              </a:rPr>
              <a:t>Another term for location is access. For households it is access to school, shopping, entertainment, and places of employment. For commercial properties it may be access to customers, the labor force, or suppliers. The nuances of access are fundamental to real estate value.</a:t>
            </a:r>
          </a:p>
        </p:txBody>
      </p:sp>
    </p:spTree>
    <p:extLst>
      <p:ext uri="{BB962C8B-B14F-4D97-AF65-F5344CB8AC3E}">
        <p14:creationId xmlns:p14="http://schemas.microsoft.com/office/powerpoint/2010/main" val="1893890413"/>
      </p:ext>
    </p:extLst>
  </p:cSld>
  <p:clrMapOvr>
    <a:masterClrMapping/>
  </p:clrMapOvr>
  <p:timing>
    <p:tnLst>
      <p:par>
        <p:cTn id="1" dur="indefinite" restart="never" nodeType="tmRoot"/>
      </p:par>
    </p:tnLst>
  </p:timing>
</p:sld>
</file>

<file path=ppt/theme/theme1.xml><?xml version="1.0" encoding="utf-8"?>
<a:theme xmlns:a="http://schemas.openxmlformats.org/drawingml/2006/main" name="GreenWave_BusDesignSlides">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406B6EB-8CCB-429C-9D3B-EA09378A39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Adjacency</Template>
  <TotalTime>5069</TotalTime>
  <Words>774</Words>
  <Application>Microsoft Office PowerPoint</Application>
  <PresentationFormat>Custom</PresentationFormat>
  <Paragraphs>67</Paragraphs>
  <Slides>14</Slides>
  <Notes>8</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GreenWave_BusDesignSlides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Communication]</dc:title>
  <dc:creator>Dhrubo</dc:creator>
  <cp:lastModifiedBy>Dhrubo</cp:lastModifiedBy>
  <cp:revision>271</cp:revision>
  <dcterms:created xsi:type="dcterms:W3CDTF">2017-02-26T16:03:04Z</dcterms:created>
  <dcterms:modified xsi:type="dcterms:W3CDTF">2018-03-04T20:13:09Z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TC103853789990</vt:lpwstr>
  </property>
</Properties>
</file>